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1"/>
  </p:sldMasterIdLst>
  <p:notesMasterIdLst>
    <p:notesMasterId r:id="rId20"/>
  </p:notesMasterIdLst>
  <p:sldIdLst>
    <p:sldId id="279" r:id="rId2"/>
    <p:sldId id="292" r:id="rId3"/>
    <p:sldId id="260" r:id="rId4"/>
    <p:sldId id="264" r:id="rId5"/>
    <p:sldId id="265" r:id="rId6"/>
    <p:sldId id="261" r:id="rId7"/>
    <p:sldId id="266" r:id="rId8"/>
    <p:sldId id="272" r:id="rId9"/>
    <p:sldId id="269" r:id="rId10"/>
    <p:sldId id="262" r:id="rId11"/>
    <p:sldId id="268" r:id="rId12"/>
    <p:sldId id="270" r:id="rId13"/>
    <p:sldId id="271" r:id="rId14"/>
    <p:sldId id="280" r:id="rId15"/>
    <p:sldId id="281" r:id="rId16"/>
    <p:sldId id="282" r:id="rId17"/>
    <p:sldId id="283" r:id="rId18"/>
    <p:sldId id="29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CBE"/>
    <a:srgbClr val="5C2AA6"/>
    <a:srgbClr val="DFABAB"/>
    <a:srgbClr val="D59292"/>
    <a:srgbClr val="F8DFBE"/>
    <a:srgbClr val="D0C1B0"/>
    <a:srgbClr val="AB9F91"/>
    <a:srgbClr val="F7DCB7"/>
    <a:srgbClr val="FFCC99"/>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91744" autoAdjust="0"/>
  </p:normalViewPr>
  <p:slideViewPr>
    <p:cSldViewPr snapToGrid="0">
      <p:cViewPr varScale="1">
        <p:scale>
          <a:sx n="87" d="100"/>
          <a:sy n="87" d="100"/>
        </p:scale>
        <p:origin x="192"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Dhanenkula" userId="eb560ca79f48a616" providerId="LiveId" clId="{20FC4E91-52F8-4698-B639-39A0751AE961}"/>
    <pc:docChg chg="custSel delSld modSld">
      <pc:chgData name="Teja Dhanenkula" userId="eb560ca79f48a616" providerId="LiveId" clId="{20FC4E91-52F8-4698-B639-39A0751AE961}" dt="2025-03-14T17:33:43.173" v="44" actId="20577"/>
      <pc:docMkLst>
        <pc:docMk/>
      </pc:docMkLst>
      <pc:sldChg chg="modSp mod">
        <pc:chgData name="Teja Dhanenkula" userId="eb560ca79f48a616" providerId="LiveId" clId="{20FC4E91-52F8-4698-B639-39A0751AE961}" dt="2025-03-14T17:33:11.938" v="37" actId="20577"/>
        <pc:sldMkLst>
          <pc:docMk/>
          <pc:sldMk cId="3842793977" sldId="260"/>
        </pc:sldMkLst>
        <pc:spChg chg="mod">
          <ac:chgData name="Teja Dhanenkula" userId="eb560ca79f48a616" providerId="LiveId" clId="{20FC4E91-52F8-4698-B639-39A0751AE961}" dt="2025-03-14T17:33:11.938" v="37" actId="20577"/>
          <ac:spMkLst>
            <pc:docMk/>
            <pc:sldMk cId="3842793977" sldId="260"/>
            <ac:spMk id="2" creationId="{C87A4FA9-395B-E28C-44A0-3B3505CC8D1C}"/>
          </ac:spMkLst>
        </pc:spChg>
        <pc:spChg chg="mod">
          <ac:chgData name="Teja Dhanenkula" userId="eb560ca79f48a616" providerId="LiveId" clId="{20FC4E91-52F8-4698-B639-39A0751AE961}" dt="2025-03-14T17:31:13.072" v="9" actId="1076"/>
          <ac:spMkLst>
            <pc:docMk/>
            <pc:sldMk cId="3842793977" sldId="260"/>
            <ac:spMk id="3" creationId="{AFD84CD3-1204-0342-35AD-5924951DAC55}"/>
          </ac:spMkLst>
        </pc:spChg>
      </pc:sldChg>
      <pc:sldChg chg="modSp mod">
        <pc:chgData name="Teja Dhanenkula" userId="eb560ca79f48a616" providerId="LiveId" clId="{20FC4E91-52F8-4698-B639-39A0751AE961}" dt="2025-03-14T17:33:15.694" v="38" actId="20577"/>
        <pc:sldMkLst>
          <pc:docMk/>
          <pc:sldMk cId="2588512497" sldId="264"/>
        </pc:sldMkLst>
        <pc:spChg chg="mod">
          <ac:chgData name="Teja Dhanenkula" userId="eb560ca79f48a616" providerId="LiveId" clId="{20FC4E91-52F8-4698-B639-39A0751AE961}" dt="2025-03-14T17:33:15.694" v="38" actId="20577"/>
          <ac:spMkLst>
            <pc:docMk/>
            <pc:sldMk cId="2588512497" sldId="264"/>
            <ac:spMk id="2" creationId="{BEBCBCEC-EE80-CBB9-7D2D-551681264CD3}"/>
          </ac:spMkLst>
        </pc:spChg>
      </pc:sldChg>
      <pc:sldChg chg="modSp mod">
        <pc:chgData name="Teja Dhanenkula" userId="eb560ca79f48a616" providerId="LiveId" clId="{20FC4E91-52F8-4698-B639-39A0751AE961}" dt="2025-03-14T17:33:24.375" v="43" actId="20577"/>
        <pc:sldMkLst>
          <pc:docMk/>
          <pc:sldMk cId="3809977155" sldId="265"/>
        </pc:sldMkLst>
        <pc:spChg chg="mod">
          <ac:chgData name="Teja Dhanenkula" userId="eb560ca79f48a616" providerId="LiveId" clId="{20FC4E91-52F8-4698-B639-39A0751AE961}" dt="2025-03-14T17:33:24.375" v="43" actId="20577"/>
          <ac:spMkLst>
            <pc:docMk/>
            <pc:sldMk cId="3809977155" sldId="265"/>
            <ac:spMk id="2" creationId="{CF39A78A-264B-1E05-9E94-8C917B78C808}"/>
          </ac:spMkLst>
        </pc:spChg>
      </pc:sldChg>
      <pc:sldChg chg="del">
        <pc:chgData name="Teja Dhanenkula" userId="eb560ca79f48a616" providerId="LiveId" clId="{20FC4E91-52F8-4698-B639-39A0751AE961}" dt="2025-03-14T17:30:44.791" v="0" actId="47"/>
        <pc:sldMkLst>
          <pc:docMk/>
          <pc:sldMk cId="3646232541" sldId="276"/>
        </pc:sldMkLst>
      </pc:sldChg>
      <pc:sldChg chg="del">
        <pc:chgData name="Teja Dhanenkula" userId="eb560ca79f48a616" providerId="LiveId" clId="{20FC4E91-52F8-4698-B639-39A0751AE961}" dt="2025-03-14T17:30:46.296" v="1" actId="47"/>
        <pc:sldMkLst>
          <pc:docMk/>
          <pc:sldMk cId="3167611302" sldId="277"/>
        </pc:sldMkLst>
      </pc:sldChg>
      <pc:sldChg chg="delSp modSp mod">
        <pc:chgData name="Teja Dhanenkula" userId="eb560ca79f48a616" providerId="LiveId" clId="{20FC4E91-52F8-4698-B639-39A0751AE961}" dt="2025-03-14T17:31:49.153" v="23"/>
        <pc:sldMkLst>
          <pc:docMk/>
          <pc:sldMk cId="533960441" sldId="279"/>
        </pc:sldMkLst>
        <pc:spChg chg="del mod">
          <ac:chgData name="Teja Dhanenkula" userId="eb560ca79f48a616" providerId="LiveId" clId="{20FC4E91-52F8-4698-B639-39A0751AE961}" dt="2025-03-14T17:31:49.153" v="23"/>
          <ac:spMkLst>
            <pc:docMk/>
            <pc:sldMk cId="533960441" sldId="279"/>
            <ac:spMk id="16" creationId="{2A504D93-6B6A-9C77-EC22-68286E4590C4}"/>
          </ac:spMkLst>
        </pc:spChg>
        <pc:spChg chg="del">
          <ac:chgData name="Teja Dhanenkula" userId="eb560ca79f48a616" providerId="LiveId" clId="{20FC4E91-52F8-4698-B639-39A0751AE961}" dt="2025-03-14T17:31:49.151" v="21" actId="478"/>
          <ac:spMkLst>
            <pc:docMk/>
            <pc:sldMk cId="533960441" sldId="279"/>
            <ac:spMk id="17" creationId="{071055ED-71F2-C510-BB73-C5710C2D9546}"/>
          </ac:spMkLst>
        </pc:spChg>
        <pc:picChg chg="del">
          <ac:chgData name="Teja Dhanenkula" userId="eb560ca79f48a616" providerId="LiveId" clId="{20FC4E91-52F8-4698-B639-39A0751AE961}" dt="2025-03-14T17:31:33.893" v="10" actId="478"/>
          <ac:picMkLst>
            <pc:docMk/>
            <pc:sldMk cId="533960441" sldId="279"/>
            <ac:picMk id="14" creationId="{D76DDAEC-F23A-00FA-6724-1737C90D4DFA}"/>
          </ac:picMkLst>
        </pc:picChg>
      </pc:sldChg>
      <pc:sldChg chg="modSp mod">
        <pc:chgData name="Teja Dhanenkula" userId="eb560ca79f48a616" providerId="LiveId" clId="{20FC4E91-52F8-4698-B639-39A0751AE961}" dt="2025-03-14T17:33:43.173" v="44" actId="20577"/>
        <pc:sldMkLst>
          <pc:docMk/>
          <pc:sldMk cId="3544513865" sldId="283"/>
        </pc:sldMkLst>
        <pc:spChg chg="mod">
          <ac:chgData name="Teja Dhanenkula" userId="eb560ca79f48a616" providerId="LiveId" clId="{20FC4E91-52F8-4698-B639-39A0751AE961}" dt="2025-03-14T17:33:43.173" v="44" actId="20577"/>
          <ac:spMkLst>
            <pc:docMk/>
            <pc:sldMk cId="3544513865" sldId="283"/>
            <ac:spMk id="2" creationId="{A8001945-D322-56E0-44F4-4821D573F281}"/>
          </ac:spMkLst>
        </pc:spChg>
      </pc:sldChg>
      <pc:sldChg chg="del">
        <pc:chgData name="Teja Dhanenkula" userId="eb560ca79f48a616" providerId="LiveId" clId="{20FC4E91-52F8-4698-B639-39A0751AE961}" dt="2025-03-14T17:30:46.998" v="2" actId="47"/>
        <pc:sldMkLst>
          <pc:docMk/>
          <pc:sldMk cId="2488489980" sldId="284"/>
        </pc:sldMkLst>
      </pc:sldChg>
      <pc:sldChg chg="del">
        <pc:chgData name="Teja Dhanenkula" userId="eb560ca79f48a616" providerId="LiveId" clId="{20FC4E91-52F8-4698-B639-39A0751AE961}" dt="2025-03-14T17:30:49.805" v="6" actId="47"/>
        <pc:sldMkLst>
          <pc:docMk/>
          <pc:sldMk cId="2599379810" sldId="285"/>
        </pc:sldMkLst>
      </pc:sldChg>
      <pc:sldChg chg="del">
        <pc:chgData name="Teja Dhanenkula" userId="eb560ca79f48a616" providerId="LiveId" clId="{20FC4E91-52F8-4698-B639-39A0751AE961}" dt="2025-03-14T17:30:47.619" v="3" actId="47"/>
        <pc:sldMkLst>
          <pc:docMk/>
          <pc:sldMk cId="1654751943" sldId="286"/>
        </pc:sldMkLst>
      </pc:sldChg>
      <pc:sldChg chg="del">
        <pc:chgData name="Teja Dhanenkula" userId="eb560ca79f48a616" providerId="LiveId" clId="{20FC4E91-52F8-4698-B639-39A0751AE961}" dt="2025-03-14T17:30:48.384" v="4" actId="47"/>
        <pc:sldMkLst>
          <pc:docMk/>
          <pc:sldMk cId="3323034441" sldId="287"/>
        </pc:sldMkLst>
      </pc:sldChg>
      <pc:sldChg chg="del">
        <pc:chgData name="Teja Dhanenkula" userId="eb560ca79f48a616" providerId="LiveId" clId="{20FC4E91-52F8-4698-B639-39A0751AE961}" dt="2025-03-14T17:30:49.127" v="5" actId="47"/>
        <pc:sldMkLst>
          <pc:docMk/>
          <pc:sldMk cId="5533465" sldId="288"/>
        </pc:sldMkLst>
      </pc:sldChg>
      <pc:sldChg chg="del">
        <pc:chgData name="Teja Dhanenkula" userId="eb560ca79f48a616" providerId="LiveId" clId="{20FC4E91-52F8-4698-B639-39A0751AE961}" dt="2025-03-14T17:30:50.951" v="7" actId="47"/>
        <pc:sldMkLst>
          <pc:docMk/>
          <pc:sldMk cId="2025841231" sldId="289"/>
        </pc:sldMkLst>
      </pc:sldChg>
      <pc:sldChg chg="del">
        <pc:chgData name="Teja Dhanenkula" userId="eb560ca79f48a616" providerId="LiveId" clId="{20FC4E91-52F8-4698-B639-39A0751AE961}" dt="2025-03-14T17:30:52.158" v="8" actId="47"/>
        <pc:sldMkLst>
          <pc:docMk/>
          <pc:sldMk cId="848492106" sldId="291"/>
        </pc:sldMkLst>
      </pc:sldChg>
      <pc:sldChg chg="modSp mod">
        <pc:chgData name="Teja Dhanenkula" userId="eb560ca79f48a616" providerId="LiveId" clId="{20FC4E91-52F8-4698-B639-39A0751AE961}" dt="2025-03-14T17:33:07.366" v="36" actId="20577"/>
        <pc:sldMkLst>
          <pc:docMk/>
          <pc:sldMk cId="2237671287" sldId="292"/>
        </pc:sldMkLst>
        <pc:spChg chg="mod">
          <ac:chgData name="Teja Dhanenkula" userId="eb560ca79f48a616" providerId="LiveId" clId="{20FC4E91-52F8-4698-B639-39A0751AE961}" dt="2025-03-14T17:33:07.366" v="36" actId="20577"/>
          <ac:spMkLst>
            <pc:docMk/>
            <pc:sldMk cId="2237671287" sldId="292"/>
            <ac:spMk id="2" creationId="{FF8C324B-1B86-7491-0F6C-334037FA14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0BFD4A-E235-4BD0-93A8-08F3BFFBC708}" type="datetimeFigureOut">
              <a:rPr lang="en-IN" smtClean="0"/>
              <a:t>14-03-2025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C71357-1D58-4E81-8A12-61DCE0067AD8}" type="slidenum">
              <a:rPr lang="en-IN" smtClean="0"/>
              <a:t>‹#›</a:t>
            </a:fld>
            <a:endParaRPr lang="en-IN"/>
          </a:p>
        </p:txBody>
      </p:sp>
    </p:spTree>
    <p:extLst>
      <p:ext uri="{BB962C8B-B14F-4D97-AF65-F5344CB8AC3E}">
        <p14:creationId xmlns:p14="http://schemas.microsoft.com/office/powerpoint/2010/main" val="3486418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5C71357-1D58-4E81-8A12-61DCE0067AD8}" type="slidenum">
              <a:rPr lang="en-IN" smtClean="0"/>
              <a:t>11</a:t>
            </a:fld>
            <a:endParaRPr lang="en-IN"/>
          </a:p>
        </p:txBody>
      </p:sp>
    </p:spTree>
    <p:extLst>
      <p:ext uri="{BB962C8B-B14F-4D97-AF65-F5344CB8AC3E}">
        <p14:creationId xmlns:p14="http://schemas.microsoft.com/office/powerpoint/2010/main" val="664956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599E003-5963-4DB9-94F1-6487A3934616}" type="datetimeFigureOut">
              <a:rPr lang="en-IN" smtClean="0"/>
              <a:t>14-03-2025</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7D3583D-3787-4A32-BD55-3FC0B256C55B}"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3443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9E003-5963-4DB9-94F1-6487A3934616}"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264436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9E003-5963-4DB9-94F1-6487A3934616}"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9997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99E003-5963-4DB9-94F1-6487A3934616}"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93978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99E003-5963-4DB9-94F1-6487A3934616}" type="datetimeFigureOut">
              <a:rPr lang="en-IN" smtClean="0"/>
              <a:t>14-03-2025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7D3583D-3787-4A32-BD55-3FC0B256C55B}"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3368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99E003-5963-4DB9-94F1-6487A3934616}"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22475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99E003-5963-4DB9-94F1-6487A3934616}" type="datetimeFigureOut">
              <a:rPr lang="en-IN" smtClean="0"/>
              <a:t>14-03-2025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186688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99E003-5963-4DB9-94F1-6487A3934616}" type="datetimeFigureOut">
              <a:rPr lang="en-IN" smtClean="0"/>
              <a:t>14-03-2025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544484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99E003-5963-4DB9-94F1-6487A3934616}" type="datetimeFigureOut">
              <a:rPr lang="en-IN" smtClean="0"/>
              <a:t>14-03-2025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24238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99E003-5963-4DB9-94F1-6487A3934616}"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3536592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99E003-5963-4DB9-94F1-6487A3934616}" type="datetimeFigureOut">
              <a:rPr lang="en-IN" smtClean="0"/>
              <a:t>14-03-2025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7D3583D-3787-4A32-BD55-3FC0B256C55B}" type="slidenum">
              <a:rPr lang="en-IN" smtClean="0"/>
              <a:t>‹#›</a:t>
            </a:fld>
            <a:endParaRPr lang="en-IN"/>
          </a:p>
        </p:txBody>
      </p:sp>
    </p:spTree>
    <p:extLst>
      <p:ext uri="{BB962C8B-B14F-4D97-AF65-F5344CB8AC3E}">
        <p14:creationId xmlns:p14="http://schemas.microsoft.com/office/powerpoint/2010/main" val="338495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599E003-5963-4DB9-94F1-6487A3934616}" type="datetimeFigureOut">
              <a:rPr lang="en-IN" smtClean="0"/>
              <a:t>14-03-2025</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B7D3583D-3787-4A32-BD55-3FC0B256C55B}" type="slidenum">
              <a:rPr lang="en-IN" smtClean="0"/>
              <a:t>‹#›</a:t>
            </a:fld>
            <a:endParaRPr lang="en-IN"/>
          </a:p>
        </p:txBody>
      </p:sp>
    </p:spTree>
    <p:extLst>
      <p:ext uri="{BB962C8B-B14F-4D97-AF65-F5344CB8AC3E}">
        <p14:creationId xmlns:p14="http://schemas.microsoft.com/office/powerpoint/2010/main" val="1275683908"/>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18.png"/><Relationship Id="rId4" Type="http://schemas.microsoft.com/office/2007/relationships/hdphoto" Target="../media/hdphoto14.wdp"/></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7.wdp"/><Relationship Id="rId4" Type="http://schemas.openxmlformats.org/officeDocument/2006/relationships/image" Target="../media/image20.png"/><Relationship Id="rId9" Type="http://schemas.microsoft.com/office/2007/relationships/hdphoto" Target="../media/hdphoto19.wdp"/></Relationships>
</file>

<file path=ppt/slides/_rels/slide1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21.wdp"/><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rive.google.com/file/d/1sU3TLwZA306lXScMvY_qgZs7-BvffSEw/vie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7.wdp"/></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
              <a:schemeClr val="bg2">
                <a:lumMod val="75000"/>
                <a:lumOff val="25000"/>
              </a:schemeClr>
            </a:gs>
            <a:gs pos="58000">
              <a:schemeClr val="bg2">
                <a:lumMod val="75000"/>
                <a:lumOff val="25000"/>
              </a:schemeClr>
            </a:gs>
            <a:gs pos="100000">
              <a:schemeClr val="accent1">
                <a:lumMod val="30000"/>
                <a:lumOff val="70000"/>
              </a:schemeClr>
            </a:gs>
          </a:gsLst>
          <a:lin ang="0" scaled="1"/>
        </a:gradFill>
        <a:effectLst/>
      </p:bgPr>
    </p:bg>
    <p:spTree>
      <p:nvGrpSpPr>
        <p:cNvPr id="1" name="">
          <a:extLst>
            <a:ext uri="{FF2B5EF4-FFF2-40B4-BE49-F238E27FC236}">
              <a16:creationId xmlns:a16="http://schemas.microsoft.com/office/drawing/2014/main" id="{147C85E6-813F-25D8-7438-843A2F7315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89373-9561-F734-CED1-4E4A94A6F7D0}"/>
              </a:ext>
            </a:extLst>
          </p:cNvPr>
          <p:cNvSpPr>
            <a:spLocks noGrp="1"/>
          </p:cNvSpPr>
          <p:nvPr>
            <p:ph type="ctrTitle"/>
          </p:nvPr>
        </p:nvSpPr>
        <p:spPr>
          <a:xfrm>
            <a:off x="712566" y="4865817"/>
            <a:ext cx="8117677" cy="1476891"/>
          </a:xfrm>
          <a:noFill/>
          <a:effectLst>
            <a:outerShdw blurRad="50800" dist="38100" dir="2700000" algn="tl" rotWithShape="0">
              <a:prstClr val="black">
                <a:alpha val="40000"/>
              </a:prstClr>
            </a:outerShdw>
          </a:effectLst>
        </p:spPr>
        <p:txBody>
          <a:bodyPr>
            <a:noAutofit/>
          </a:bodyPr>
          <a:lstStyle/>
          <a:p>
            <a:pPr algn="l"/>
            <a:r>
              <a:rPr lang="en-IN" sz="5400" b="1" spc="-15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Laptop Price</a:t>
            </a:r>
            <a:br>
              <a:rPr lang="en-IN" sz="5400" b="1" spc="-15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br>
            <a:r>
              <a:rPr lang="en-IN" sz="5400" b="1" spc="-15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egoe UI Black" panose="020B0A02040204020203" pitchFamily="34" charset="0"/>
                <a:ea typeface="Segoe UI Black" panose="020B0A02040204020203" pitchFamily="34" charset="0"/>
              </a:rPr>
              <a:t>Analysis</a:t>
            </a:r>
          </a:p>
        </p:txBody>
      </p:sp>
      <p:sp>
        <p:nvSpPr>
          <p:cNvPr id="5" name="Subtitle 2">
            <a:extLst>
              <a:ext uri="{FF2B5EF4-FFF2-40B4-BE49-F238E27FC236}">
                <a16:creationId xmlns:a16="http://schemas.microsoft.com/office/drawing/2014/main" id="{4E62E357-C18F-0EFA-E5C8-36283CC611C0}"/>
              </a:ext>
            </a:extLst>
          </p:cNvPr>
          <p:cNvSpPr>
            <a:spLocks noGrp="1"/>
          </p:cNvSpPr>
          <p:nvPr>
            <p:ph type="subTitle" idx="1"/>
          </p:nvPr>
        </p:nvSpPr>
        <p:spPr>
          <a:xfrm flipH="1">
            <a:off x="778272" y="310259"/>
            <a:ext cx="5748462" cy="419100"/>
          </a:xfrm>
        </p:spPr>
        <p:txBody>
          <a:bodyPr>
            <a:noAutofit/>
          </a:bodyPr>
          <a:lstStyle/>
          <a:p>
            <a:pPr marL="0" indent="0">
              <a:buNone/>
            </a:pPr>
            <a:r>
              <a:rPr lang="en-IN" sz="2000" dirty="0">
                <a:solidFill>
                  <a:srgbClr val="ECDCBE"/>
                </a:solidFill>
                <a:latin typeface="Arial" panose="020B0604020202020204" pitchFamily="34" charset="0"/>
                <a:cs typeface="Arial" panose="020B0604020202020204" pitchFamily="34" charset="0"/>
              </a:rPr>
              <a:t>Presented by: Ujwala Tejaswani Dhanenkula</a:t>
            </a:r>
          </a:p>
        </p:txBody>
      </p:sp>
      <p:sp>
        <p:nvSpPr>
          <p:cNvPr id="6" name="Rectangle: Rounded Corners 5">
            <a:extLst>
              <a:ext uri="{FF2B5EF4-FFF2-40B4-BE49-F238E27FC236}">
                <a16:creationId xmlns:a16="http://schemas.microsoft.com/office/drawing/2014/main" id="{B37EF017-DFBB-884A-69EE-68A85DDDAD6E}"/>
              </a:ext>
            </a:extLst>
          </p:cNvPr>
          <p:cNvSpPr/>
          <p:nvPr/>
        </p:nvSpPr>
        <p:spPr>
          <a:xfrm>
            <a:off x="712568" y="272049"/>
            <a:ext cx="8117677" cy="491933"/>
          </a:xfrm>
          <a:prstGeom prst="roundRect">
            <a:avLst/>
          </a:prstGeom>
          <a:noFill/>
          <a:ln w="889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C99A5FAA-1690-0963-DAAF-DDFCA0FAEAA3}"/>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778272" y="1041911"/>
            <a:ext cx="6870930" cy="3562942"/>
          </a:xfrm>
          <a:prstGeom prst="rect">
            <a:avLst/>
          </a:prstGeom>
          <a:ln w="12700">
            <a:solidFill>
              <a:schemeClr val="tx1"/>
            </a:solidFill>
          </a:ln>
        </p:spPr>
      </p:pic>
      <p:sp>
        <p:nvSpPr>
          <p:cNvPr id="3" name="TextBox 2">
            <a:extLst>
              <a:ext uri="{FF2B5EF4-FFF2-40B4-BE49-F238E27FC236}">
                <a16:creationId xmlns:a16="http://schemas.microsoft.com/office/drawing/2014/main" id="{5A538FCD-A8FE-04C2-432F-AF1453D6B083}"/>
              </a:ext>
            </a:extLst>
          </p:cNvPr>
          <p:cNvSpPr txBox="1"/>
          <p:nvPr/>
        </p:nvSpPr>
        <p:spPr>
          <a:xfrm>
            <a:off x="9561945" y="4434711"/>
            <a:ext cx="2563821" cy="2339102"/>
          </a:xfrm>
          <a:prstGeom prst="rect">
            <a:avLst/>
          </a:prstGeom>
          <a:noFill/>
          <a:ln>
            <a:solidFill>
              <a:schemeClr val="bg2"/>
            </a:solidFill>
          </a:ln>
        </p:spPr>
        <p:txBody>
          <a:bodyPr wrap="square">
            <a:spAutoFit/>
          </a:bodyPr>
          <a:lstStyle/>
          <a:p>
            <a:pPr>
              <a:buClr>
                <a:schemeClr val="tx1"/>
              </a:buClr>
              <a:buSzPct val="100000"/>
            </a:pPr>
            <a:r>
              <a:rPr lang="en-US" sz="2000" dirty="0">
                <a:solidFill>
                  <a:schemeClr val="bg1"/>
                </a:solidFill>
                <a:latin typeface="Arial Rounded MT Bold" panose="020F0704030504030204" pitchFamily="34" charset="0"/>
              </a:rPr>
              <a:t>CONTENTS</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INTRODUCTION</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PROBLEM STATEMENT</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DATASET</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UNDERSTANDING OF DATA</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EXPLORATORY DATA ANALYSIS</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MODEL SELECTION </a:t>
            </a:r>
          </a:p>
          <a:p>
            <a:pPr marL="342900" indent="-342900">
              <a:buClr>
                <a:schemeClr val="bg1">
                  <a:lumMod val="95000"/>
                  <a:lumOff val="5000"/>
                </a:schemeClr>
              </a:buClr>
              <a:buSzPct val="100000"/>
              <a:buFont typeface="+mj-lt"/>
              <a:buAutoNum type="arabicPeriod"/>
            </a:pPr>
            <a:r>
              <a:rPr lang="en-US" sz="1400" dirty="0">
                <a:solidFill>
                  <a:schemeClr val="bg1"/>
                </a:solidFill>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533960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3DADD1-A515-E4D8-0FCF-8E37D0A8C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F0C10-223C-6363-11B4-2B6EBE2E98F4}"/>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3. Does the price vary with RAM and laptop size?</a:t>
            </a:r>
            <a:endParaRPr lang="en-IN" sz="2000" dirty="0"/>
          </a:p>
        </p:txBody>
      </p:sp>
      <p:pic>
        <p:nvPicPr>
          <p:cNvPr id="11" name="Picture 10">
            <a:extLst>
              <a:ext uri="{FF2B5EF4-FFF2-40B4-BE49-F238E27FC236}">
                <a16:creationId xmlns:a16="http://schemas.microsoft.com/office/drawing/2014/main" id="{9BCA3299-79A8-80C1-DAE6-C902BBA41BB5}"/>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r="5710"/>
          <a:stretch/>
        </p:blipFill>
        <p:spPr>
          <a:xfrm>
            <a:off x="5886450" y="1835413"/>
            <a:ext cx="4438651" cy="3858420"/>
          </a:xfrm>
          <a:prstGeom prst="rect">
            <a:avLst/>
          </a:prstGeom>
          <a:ln>
            <a:solidFill>
              <a:schemeClr val="tx1">
                <a:lumMod val="75000"/>
                <a:lumOff val="25000"/>
              </a:schemeClr>
            </a:solidFill>
          </a:ln>
        </p:spPr>
      </p:pic>
      <p:pic>
        <p:nvPicPr>
          <p:cNvPr id="9" name="Content Placeholder 8">
            <a:extLst>
              <a:ext uri="{FF2B5EF4-FFF2-40B4-BE49-F238E27FC236}">
                <a16:creationId xmlns:a16="http://schemas.microsoft.com/office/drawing/2014/main" id="{5264CFF1-ADAB-DA51-8FB1-79364580578C}"/>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b="7900"/>
          <a:stretch/>
        </p:blipFill>
        <p:spPr>
          <a:xfrm>
            <a:off x="781049" y="1835413"/>
            <a:ext cx="4800601" cy="3858420"/>
          </a:xfrm>
          <a:prstGeom prst="rect">
            <a:avLst/>
          </a:prstGeom>
          <a:ln>
            <a:solidFill>
              <a:schemeClr val="tx1">
                <a:lumMod val="75000"/>
                <a:lumOff val="25000"/>
              </a:schemeClr>
            </a:solidFill>
          </a:ln>
        </p:spPr>
      </p:pic>
      <p:sp>
        <p:nvSpPr>
          <p:cNvPr id="12" name="TextBox 11">
            <a:extLst>
              <a:ext uri="{FF2B5EF4-FFF2-40B4-BE49-F238E27FC236}">
                <a16:creationId xmlns:a16="http://schemas.microsoft.com/office/drawing/2014/main" id="{4146CF1D-7FCC-7D09-BF4A-5DBB90ACBC59}"/>
              </a:ext>
            </a:extLst>
          </p:cNvPr>
          <p:cNvSpPr txBox="1"/>
          <p:nvPr/>
        </p:nvSpPr>
        <p:spPr>
          <a:xfrm>
            <a:off x="768349" y="5870356"/>
            <a:ext cx="9556752" cy="584775"/>
          </a:xfrm>
          <a:prstGeom prst="rect">
            <a:avLst/>
          </a:prstGeom>
          <a:noFill/>
        </p:spPr>
        <p:txBody>
          <a:bodyPr wrap="square" rtlCol="0">
            <a:spAutoFit/>
          </a:bodyPr>
          <a:lstStyle/>
          <a:p>
            <a:r>
              <a:rPr lang="en-IN" sz="1600" dirty="0"/>
              <a:t>From the visuals, we can conclude that size column have relationship with price but not a strong relationship between them. On the other hand, RAM is positively correlated with price.</a:t>
            </a:r>
          </a:p>
        </p:txBody>
      </p:sp>
      <p:sp>
        <p:nvSpPr>
          <p:cNvPr id="14" name="TextBox 13">
            <a:extLst>
              <a:ext uri="{FF2B5EF4-FFF2-40B4-BE49-F238E27FC236}">
                <a16:creationId xmlns:a16="http://schemas.microsoft.com/office/drawing/2014/main" id="{0FDF7008-63B2-1C70-B1EA-8AC937F7CCDF}"/>
              </a:ext>
            </a:extLst>
          </p:cNvPr>
          <p:cNvSpPr txBox="1"/>
          <p:nvPr/>
        </p:nvSpPr>
        <p:spPr>
          <a:xfrm>
            <a:off x="838200" y="1123506"/>
            <a:ext cx="9486901" cy="584775"/>
          </a:xfrm>
          <a:prstGeom prst="rect">
            <a:avLst/>
          </a:prstGeom>
          <a:noFill/>
        </p:spPr>
        <p:txBody>
          <a:bodyPr wrap="square" rtlCol="0">
            <a:spAutoFit/>
          </a:bodyPr>
          <a:lstStyle/>
          <a:p>
            <a:r>
              <a:rPr lang="en-IN" sz="1600" dirty="0"/>
              <a:t>Since both the columns are numerical, it’s better to use a scatter plot to compare with price column for better understanding.</a:t>
            </a:r>
          </a:p>
        </p:txBody>
      </p:sp>
    </p:spTree>
    <p:extLst>
      <p:ext uri="{BB962C8B-B14F-4D97-AF65-F5344CB8AC3E}">
        <p14:creationId xmlns:p14="http://schemas.microsoft.com/office/powerpoint/2010/main" val="3459090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C3FB9-FBC3-0243-BD14-F5E36A23A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1AE5C7-C654-94D0-2E52-12A92DD6C49F}"/>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4. By Touchscreen Type</a:t>
            </a:r>
            <a:endParaRPr lang="en-IN" sz="2000" dirty="0"/>
          </a:p>
        </p:txBody>
      </p:sp>
      <p:pic>
        <p:nvPicPr>
          <p:cNvPr id="1032" name="Picture 8">
            <a:extLst>
              <a:ext uri="{FF2B5EF4-FFF2-40B4-BE49-F238E27FC236}">
                <a16:creationId xmlns:a16="http://schemas.microsoft.com/office/drawing/2014/main" id="{60A0E877-0BCB-A48D-4E95-C6D9E6174E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971180" y="1152939"/>
            <a:ext cx="3832813" cy="3860745"/>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6DA352-A2E8-3A26-9FAB-99C3CED10C92}"/>
              </a:ext>
            </a:extLst>
          </p:cNvPr>
          <p:cNvPicPr>
            <a:picLocks noGrp="1" noChangeAspect="1" noChangeArrowheads="1"/>
          </p:cNvPicPr>
          <p:nvPr>
            <p:ph idx="1"/>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290434" y="1152939"/>
            <a:ext cx="4555574" cy="3860745"/>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32D3C8-01CF-CCC4-884E-C0774C035D22}"/>
              </a:ext>
            </a:extLst>
          </p:cNvPr>
          <p:cNvSpPr txBox="1"/>
          <p:nvPr/>
        </p:nvSpPr>
        <p:spPr>
          <a:xfrm>
            <a:off x="871330" y="5319596"/>
            <a:ext cx="9028044" cy="830997"/>
          </a:xfrm>
          <a:prstGeom prst="rect">
            <a:avLst/>
          </a:prstGeom>
          <a:noFill/>
        </p:spPr>
        <p:txBody>
          <a:bodyPr wrap="square">
            <a:spAutoFit/>
          </a:bodyPr>
          <a:lstStyle/>
          <a:p>
            <a:r>
              <a:rPr lang="en-IN" sz="1600" dirty="0"/>
              <a:t>We can see that laptops with touchscreen are very less in number. Also we can conclude that 4K Ultra HD are high priced and it is obvious that high quality screen priced more than the low quality screen.</a:t>
            </a:r>
          </a:p>
        </p:txBody>
      </p:sp>
    </p:spTree>
    <p:extLst>
      <p:ext uri="{BB962C8B-B14F-4D97-AF65-F5344CB8AC3E}">
        <p14:creationId xmlns:p14="http://schemas.microsoft.com/office/powerpoint/2010/main" val="41194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6DA54-D320-476D-74AD-35B3F9E77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3F7CB-AA6F-A525-5CA6-9964D3D838C6}"/>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5. Processor and Graphics Processing Unit</a:t>
            </a:r>
            <a:endParaRPr lang="en-IN" sz="2000" dirty="0"/>
          </a:p>
        </p:txBody>
      </p:sp>
      <p:pic>
        <p:nvPicPr>
          <p:cNvPr id="2052" name="Picture 4">
            <a:extLst>
              <a:ext uri="{FF2B5EF4-FFF2-40B4-BE49-F238E27FC236}">
                <a16:creationId xmlns:a16="http://schemas.microsoft.com/office/drawing/2014/main" id="{B130B554-3F0A-1D10-F266-DC129A79C083}"/>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99376" y="3081819"/>
            <a:ext cx="1968695" cy="1788319"/>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1C528C9-A783-5D66-08F2-A3DE10914B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52874" y="1293500"/>
            <a:ext cx="3610455" cy="3576638"/>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22EBAA3-14EE-8FD8-4B1E-7F5B7627E5C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599376" y="1293500"/>
            <a:ext cx="1968696" cy="1610952"/>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506966-7D06-E4CB-C176-B36E09C9707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804118" y="1293501"/>
            <a:ext cx="3898377" cy="3576637"/>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AE3697A-C08A-77A7-F408-4006B9DD7C49}"/>
              </a:ext>
            </a:extLst>
          </p:cNvPr>
          <p:cNvSpPr txBox="1"/>
          <p:nvPr/>
        </p:nvSpPr>
        <p:spPr>
          <a:xfrm>
            <a:off x="752873" y="5212025"/>
            <a:ext cx="9949623" cy="584775"/>
          </a:xfrm>
          <a:prstGeom prst="rect">
            <a:avLst/>
          </a:prstGeom>
          <a:noFill/>
        </p:spPr>
        <p:txBody>
          <a:bodyPr wrap="square">
            <a:spAutoFit/>
          </a:bodyPr>
          <a:lstStyle/>
          <a:p>
            <a:r>
              <a:rPr lang="en-IN" sz="1600" dirty="0"/>
              <a:t>We can conclude that most of the laptops use intel processors and they are costly comparing to other brands. When it comes to GPU, Nvidia is costlier than remaining brands.</a:t>
            </a:r>
          </a:p>
        </p:txBody>
      </p:sp>
    </p:spTree>
    <p:extLst>
      <p:ext uri="{BB962C8B-B14F-4D97-AF65-F5344CB8AC3E}">
        <p14:creationId xmlns:p14="http://schemas.microsoft.com/office/powerpoint/2010/main" val="234822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BFBFE-CC7F-AD1A-3B11-B69865F82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F9600-15B3-C33C-6B92-F5E658AB5414}"/>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6. Operating System</a:t>
            </a:r>
            <a:endParaRPr lang="en-IN" sz="2000" dirty="0"/>
          </a:p>
        </p:txBody>
      </p:sp>
      <p:pic>
        <p:nvPicPr>
          <p:cNvPr id="4" name="Content Placeholder 3">
            <a:extLst>
              <a:ext uri="{FF2B5EF4-FFF2-40B4-BE49-F238E27FC236}">
                <a16:creationId xmlns:a16="http://schemas.microsoft.com/office/drawing/2014/main" id="{03EB6971-A386-A01E-F0B1-BFE8E2C0F58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5617810" y="2469426"/>
            <a:ext cx="3951831" cy="3008605"/>
          </a:xfrm>
          <a:ln>
            <a:solidFill>
              <a:schemeClr val="tx1">
                <a:lumMod val="75000"/>
                <a:lumOff val="25000"/>
              </a:schemeClr>
            </a:solidFill>
          </a:ln>
        </p:spPr>
      </p:pic>
      <p:pic>
        <p:nvPicPr>
          <p:cNvPr id="15" name="Picture 14">
            <a:extLst>
              <a:ext uri="{FF2B5EF4-FFF2-40B4-BE49-F238E27FC236}">
                <a16:creationId xmlns:a16="http://schemas.microsoft.com/office/drawing/2014/main" id="{67D7445D-9319-A3A3-F64C-A0B126A44665}"/>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1106040" y="2469427"/>
            <a:ext cx="4068259" cy="3008605"/>
          </a:xfrm>
          <a:prstGeom prst="rect">
            <a:avLst/>
          </a:prstGeom>
          <a:ln>
            <a:solidFill>
              <a:schemeClr val="tx1">
                <a:lumMod val="75000"/>
                <a:lumOff val="25000"/>
              </a:schemeClr>
            </a:solidFill>
          </a:ln>
        </p:spPr>
      </p:pic>
      <p:sp>
        <p:nvSpPr>
          <p:cNvPr id="5" name="TextBox 4">
            <a:extLst>
              <a:ext uri="{FF2B5EF4-FFF2-40B4-BE49-F238E27FC236}">
                <a16:creationId xmlns:a16="http://schemas.microsoft.com/office/drawing/2014/main" id="{EA271F23-C4B9-1854-2BB9-AA0C7C891235}"/>
              </a:ext>
            </a:extLst>
          </p:cNvPr>
          <p:cNvSpPr txBox="1"/>
          <p:nvPr/>
        </p:nvSpPr>
        <p:spPr>
          <a:xfrm>
            <a:off x="1106040" y="5704816"/>
            <a:ext cx="8463602" cy="584775"/>
          </a:xfrm>
          <a:prstGeom prst="rect">
            <a:avLst/>
          </a:prstGeom>
          <a:noFill/>
        </p:spPr>
        <p:txBody>
          <a:bodyPr wrap="square">
            <a:spAutoFit/>
          </a:bodyPr>
          <a:lstStyle/>
          <a:p>
            <a:r>
              <a:rPr lang="en-IN" sz="1600" dirty="0"/>
              <a:t>We can observe that Windows, Linux starts from low budget where as mac starts from 1000 euros. We can clearly say OS influences price.</a:t>
            </a:r>
          </a:p>
        </p:txBody>
      </p:sp>
      <p:sp>
        <p:nvSpPr>
          <p:cNvPr id="7" name="TextBox 6">
            <a:extLst>
              <a:ext uri="{FF2B5EF4-FFF2-40B4-BE49-F238E27FC236}">
                <a16:creationId xmlns:a16="http://schemas.microsoft.com/office/drawing/2014/main" id="{4220A2F8-BAFC-25CA-0762-563DE5F8CD4B}"/>
              </a:ext>
            </a:extLst>
          </p:cNvPr>
          <p:cNvSpPr txBox="1"/>
          <p:nvPr/>
        </p:nvSpPr>
        <p:spPr>
          <a:xfrm>
            <a:off x="1145737" y="1227483"/>
            <a:ext cx="3793118" cy="800219"/>
          </a:xfrm>
          <a:prstGeom prst="rect">
            <a:avLst/>
          </a:prstGeom>
          <a:noFill/>
        </p:spPr>
        <p:txBody>
          <a:bodyPr wrap="square">
            <a:spAutoFit/>
          </a:bodyPr>
          <a:lstStyle/>
          <a:p>
            <a:r>
              <a:rPr lang="en-IN" sz="1400" dirty="0"/>
              <a:t>Here, we have so many categories in operating system. So, first we can check our data and categorise them properly</a:t>
            </a:r>
            <a:r>
              <a:rPr lang="en-IN" dirty="0"/>
              <a:t>.</a:t>
            </a:r>
            <a:endParaRPr lang="en-IN" sz="1800" dirty="0"/>
          </a:p>
        </p:txBody>
      </p:sp>
      <p:pic>
        <p:nvPicPr>
          <p:cNvPr id="9" name="Picture 8">
            <a:extLst>
              <a:ext uri="{FF2B5EF4-FFF2-40B4-BE49-F238E27FC236}">
                <a16:creationId xmlns:a16="http://schemas.microsoft.com/office/drawing/2014/main" id="{8BF30405-2F15-947E-552C-24378F6B92A3}"/>
              </a:ext>
            </a:extLst>
          </p:cNvPr>
          <p:cNvPicPr>
            <a:picLocks noChangeAspect="1"/>
          </p:cNvPicPr>
          <p:nvPr/>
        </p:nvPicPr>
        <p:blipFill>
          <a:blip r:embed="rId6">
            <a:extLst>
              <a:ext uri="{28A0092B-C50C-407E-A947-70E740481C1C}">
                <a14:useLocalDpi xmlns:a14="http://schemas.microsoft.com/office/drawing/2010/main" val="0"/>
              </a:ext>
            </a:extLst>
          </a:blip>
          <a:srcRect l="2024" t="1615" r="3307"/>
          <a:stretch/>
        </p:blipFill>
        <p:spPr>
          <a:xfrm>
            <a:off x="6197895" y="971969"/>
            <a:ext cx="2978645" cy="1334646"/>
          </a:xfrm>
          <a:prstGeom prst="rect">
            <a:avLst/>
          </a:prstGeom>
          <a:ln>
            <a:solidFill>
              <a:schemeClr val="tx1">
                <a:lumMod val="75000"/>
                <a:lumOff val="25000"/>
              </a:schemeClr>
            </a:solidFill>
          </a:ln>
        </p:spPr>
      </p:pic>
    </p:spTree>
    <p:extLst>
      <p:ext uri="{BB962C8B-B14F-4D97-AF65-F5344CB8AC3E}">
        <p14:creationId xmlns:p14="http://schemas.microsoft.com/office/powerpoint/2010/main" val="310580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D927-9E08-3B26-13E3-567D2E6EB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7EE25-4105-B55F-904F-54A0675B30F0}"/>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7. Price comparison with Storage Type</a:t>
            </a:r>
            <a:endParaRPr lang="en-IN" sz="2000" dirty="0"/>
          </a:p>
        </p:txBody>
      </p:sp>
      <p:pic>
        <p:nvPicPr>
          <p:cNvPr id="5122" name="Picture 2">
            <a:extLst>
              <a:ext uri="{FF2B5EF4-FFF2-40B4-BE49-F238E27FC236}">
                <a16:creationId xmlns:a16="http://schemas.microsoft.com/office/drawing/2014/main" id="{76CA00F5-1B45-9F17-F428-8BDB82605E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02692" y="1187458"/>
            <a:ext cx="4154705" cy="3932087"/>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9885D6B-171D-D7ED-8937-59CCFBE9C1B5}"/>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621627" y="1187458"/>
            <a:ext cx="4351338" cy="3932087"/>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66FF29-57E7-B603-9E66-5D187670207D}"/>
              </a:ext>
            </a:extLst>
          </p:cNvPr>
          <p:cNvSpPr txBox="1"/>
          <p:nvPr/>
        </p:nvSpPr>
        <p:spPr>
          <a:xfrm>
            <a:off x="926719" y="5470984"/>
            <a:ext cx="9098828" cy="584775"/>
          </a:xfrm>
          <a:prstGeom prst="rect">
            <a:avLst/>
          </a:prstGeom>
          <a:noFill/>
        </p:spPr>
        <p:txBody>
          <a:bodyPr wrap="square">
            <a:spAutoFit/>
          </a:bodyPr>
          <a:lstStyle/>
          <a:p>
            <a:r>
              <a:rPr lang="en-IN" sz="1600" dirty="0"/>
              <a:t>We can see that price is almost same for all secondary storage types where as it’s not that much related with primary storage type.</a:t>
            </a:r>
          </a:p>
        </p:txBody>
      </p:sp>
    </p:spTree>
    <p:extLst>
      <p:ext uri="{BB962C8B-B14F-4D97-AF65-F5344CB8AC3E}">
        <p14:creationId xmlns:p14="http://schemas.microsoft.com/office/powerpoint/2010/main" val="355207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F9088C-9D5B-13AB-E3CD-C8E381A84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B7E758-8750-900D-0027-8EB7126CBDBF}"/>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Correlation</a:t>
            </a:r>
            <a:endParaRPr lang="en-IN" sz="2000" dirty="0"/>
          </a:p>
        </p:txBody>
      </p:sp>
      <p:pic>
        <p:nvPicPr>
          <p:cNvPr id="5" name="Content Placeholder 4">
            <a:extLst>
              <a:ext uri="{FF2B5EF4-FFF2-40B4-BE49-F238E27FC236}">
                <a16:creationId xmlns:a16="http://schemas.microsoft.com/office/drawing/2014/main" id="{FF1C8A53-30A6-CC53-183C-F960E7BDC7F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2787004" y="1204600"/>
            <a:ext cx="4424162" cy="3427630"/>
          </a:xfrm>
          <a:ln>
            <a:solidFill>
              <a:schemeClr val="tx1">
                <a:lumMod val="75000"/>
                <a:lumOff val="25000"/>
              </a:schemeClr>
            </a:solidFill>
          </a:ln>
        </p:spPr>
      </p:pic>
      <p:sp>
        <p:nvSpPr>
          <p:cNvPr id="4" name="TextBox 3">
            <a:extLst>
              <a:ext uri="{FF2B5EF4-FFF2-40B4-BE49-F238E27FC236}">
                <a16:creationId xmlns:a16="http://schemas.microsoft.com/office/drawing/2014/main" id="{3B4CE46C-DD7A-EFA1-287C-BA22A286233F}"/>
              </a:ext>
            </a:extLst>
          </p:cNvPr>
          <p:cNvSpPr txBox="1"/>
          <p:nvPr/>
        </p:nvSpPr>
        <p:spPr>
          <a:xfrm>
            <a:off x="925349" y="4966569"/>
            <a:ext cx="8897605" cy="584775"/>
          </a:xfrm>
          <a:prstGeom prst="rect">
            <a:avLst/>
          </a:prstGeom>
          <a:noFill/>
        </p:spPr>
        <p:txBody>
          <a:bodyPr wrap="square">
            <a:spAutoFit/>
          </a:bodyPr>
          <a:lstStyle/>
          <a:p>
            <a:r>
              <a:rPr lang="en-IN" sz="1600" dirty="0"/>
              <a:t>Here is our heatmap to check the correlation. It is observed that RAM and screen length are positively correlated with price</a:t>
            </a:r>
          </a:p>
        </p:txBody>
      </p:sp>
    </p:spTree>
    <p:extLst>
      <p:ext uri="{BB962C8B-B14F-4D97-AF65-F5344CB8AC3E}">
        <p14:creationId xmlns:p14="http://schemas.microsoft.com/office/powerpoint/2010/main" val="2165552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DDE23B-868E-2C84-A956-97DCFE440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76DC9-7382-DF59-110C-F5F5A4C418AC}"/>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sz="4800" b="1" spc="600" dirty="0">
                <a:solidFill>
                  <a:srgbClr val="ECDCBE"/>
                </a:solidFill>
                <a:latin typeface="Arial Rounded MT Bold" panose="020F0704030504030204" pitchFamily="34" charset="0"/>
              </a:rPr>
              <a:t>   MODEL SELECTION</a:t>
            </a:r>
            <a:endParaRPr lang="en-IN" sz="4800" b="1" spc="600" dirty="0">
              <a:solidFill>
                <a:schemeClr val="bg1">
                  <a:lumMod val="85000"/>
                </a:schemeClr>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53B3F6C6-232D-16FE-320F-57556A216485}"/>
              </a:ext>
            </a:extLst>
          </p:cNvPr>
          <p:cNvSpPr>
            <a:spLocks noGrp="1"/>
          </p:cNvSpPr>
          <p:nvPr>
            <p:ph idx="1"/>
          </p:nvPr>
        </p:nvSpPr>
        <p:spPr>
          <a:xfrm>
            <a:off x="612604" y="1757096"/>
            <a:ext cx="9621010" cy="1210597"/>
          </a:xfrm>
        </p:spPr>
        <p:txBody>
          <a:bodyPr/>
          <a:lstStyle/>
          <a:p>
            <a:pPr marL="0" indent="0">
              <a:buClr>
                <a:schemeClr val="tx1"/>
              </a:buClr>
              <a:buSzPct val="100000"/>
              <a:buNone/>
            </a:pPr>
            <a:r>
              <a:rPr lang="en-US" dirty="0"/>
              <a:t>After performing linear regression and random forest models, our analysis got best accuracy from random forest model. </a:t>
            </a:r>
          </a:p>
          <a:p>
            <a:pPr marL="0" indent="0">
              <a:buClr>
                <a:schemeClr val="tx1"/>
              </a:buClr>
              <a:buSzPct val="100000"/>
              <a:buNone/>
            </a:pPr>
            <a:r>
              <a:rPr lang="en-US" dirty="0"/>
              <a:t>So, we can evaluate our model through  RandomForestRegressor( ).</a:t>
            </a:r>
          </a:p>
        </p:txBody>
      </p:sp>
      <p:sp>
        <p:nvSpPr>
          <p:cNvPr id="6" name="Rectangle 5">
            <a:extLst>
              <a:ext uri="{FF2B5EF4-FFF2-40B4-BE49-F238E27FC236}">
                <a16:creationId xmlns:a16="http://schemas.microsoft.com/office/drawing/2014/main" id="{A4A07B51-7016-86F3-8425-8C9D52C94A58}"/>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0058B661-DDEE-1E5F-AA74-EB00290BF51E}"/>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30E0648B-F0EE-EFE3-482E-3C752A98D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582" y="3060737"/>
            <a:ext cx="4603088" cy="2486784"/>
          </a:xfrm>
          <a:prstGeom prst="rect">
            <a:avLst/>
          </a:prstGeom>
          <a:ln>
            <a:solidFill>
              <a:schemeClr val="accent2">
                <a:lumMod val="60000"/>
                <a:lumOff val="40000"/>
              </a:schemeClr>
            </a:solidFill>
          </a:ln>
        </p:spPr>
      </p:pic>
    </p:spTree>
    <p:extLst>
      <p:ext uri="{BB962C8B-B14F-4D97-AF65-F5344CB8AC3E}">
        <p14:creationId xmlns:p14="http://schemas.microsoft.com/office/powerpoint/2010/main" val="232060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98CF92-FCE8-A33B-12EA-257D51BD9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01945-D322-56E0-44F4-4821D573F281}"/>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sz="4800" b="1" spc="600" dirty="0">
                <a:solidFill>
                  <a:srgbClr val="ECDCBE"/>
                </a:solidFill>
                <a:latin typeface="Arial Rounded MT Bold" panose="020F0704030504030204" pitchFamily="34" charset="0"/>
              </a:rPr>
              <a:t>   CONCLUSION</a:t>
            </a:r>
            <a:endParaRPr lang="en-IN" sz="4800" b="1" spc="600" dirty="0">
              <a:solidFill>
                <a:schemeClr val="bg1">
                  <a:lumMod val="85000"/>
                </a:schemeClr>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72D2108A-33F9-714B-507B-BE6AFC37520D}"/>
              </a:ext>
            </a:extLst>
          </p:cNvPr>
          <p:cNvSpPr>
            <a:spLocks noGrp="1"/>
          </p:cNvSpPr>
          <p:nvPr>
            <p:ph idx="1"/>
          </p:nvPr>
        </p:nvSpPr>
        <p:spPr>
          <a:xfrm>
            <a:off x="842573" y="1811849"/>
            <a:ext cx="9484124" cy="3648075"/>
          </a:xfrm>
        </p:spPr>
        <p:txBody>
          <a:bodyPr>
            <a:normAutofit fontScale="92500" lnSpcReduction="10000"/>
          </a:bodyPr>
          <a:lstStyle/>
          <a:p>
            <a:pPr>
              <a:buClr>
                <a:schemeClr val="tx1">
                  <a:lumMod val="95000"/>
                  <a:lumOff val="5000"/>
                </a:schemeClr>
              </a:buClr>
              <a:buSzPct val="100000"/>
            </a:pPr>
            <a:r>
              <a:rPr lang="en-US" dirty="0"/>
              <a:t>In this project, we analyzed various features affecting laptop prices and built a predictive model using Python.</a:t>
            </a:r>
          </a:p>
          <a:p>
            <a:pPr>
              <a:buClr>
                <a:schemeClr val="tx1">
                  <a:lumMod val="95000"/>
                  <a:lumOff val="5000"/>
                </a:schemeClr>
              </a:buClr>
              <a:buSzPct val="100000"/>
            </a:pPr>
            <a:r>
              <a:rPr lang="en-US" dirty="0"/>
              <a:t>After data preprocessing, exploratory data analysis (EDA), and feature engineering, we trained multiple machine learning models to predict laptop prices. Among them, the </a:t>
            </a:r>
            <a:r>
              <a:rPr lang="en-US" b="1" dirty="0"/>
              <a:t>Random Forest Regressor</a:t>
            </a:r>
            <a:r>
              <a:rPr lang="en-US" dirty="0"/>
              <a:t> performed the best, achieving an </a:t>
            </a:r>
            <a:r>
              <a:rPr lang="en-US" b="1" dirty="0"/>
              <a:t>R² score of 0.8823</a:t>
            </a:r>
            <a:r>
              <a:rPr lang="en-US" dirty="0"/>
              <a:t>, indicating a strong predictive capability.</a:t>
            </a:r>
          </a:p>
          <a:p>
            <a:pPr>
              <a:buClr>
                <a:schemeClr val="tx1">
                  <a:lumMod val="95000"/>
                  <a:lumOff val="5000"/>
                </a:schemeClr>
              </a:buClr>
              <a:buSzPct val="100000"/>
            </a:pPr>
            <a:r>
              <a:rPr lang="en-US" dirty="0"/>
              <a:t>This high accuracy suggests that our model effectively captures the relationships between laptop specifications and their market prices.</a:t>
            </a:r>
          </a:p>
          <a:p>
            <a:pPr>
              <a:buClr>
                <a:schemeClr val="tx1">
                  <a:lumMod val="95000"/>
                  <a:lumOff val="5000"/>
                </a:schemeClr>
              </a:buClr>
              <a:buSzPct val="100000"/>
            </a:pPr>
            <a:r>
              <a:rPr lang="en-US" dirty="0"/>
              <a:t>The insights derived from this analysis can help businesses optimize pricing strategies and assist customers in making informed purchase decisions. Further improvements, such as hyperparameter tuning and incorporating additional features, could enhance model performance even further.</a:t>
            </a:r>
          </a:p>
          <a:p>
            <a:pPr>
              <a:buClr>
                <a:schemeClr val="tx1"/>
              </a:buClr>
              <a:buSzPct val="100000"/>
              <a:buFont typeface="Wingdings" panose="05000000000000000000" pitchFamily="2" charset="2"/>
              <a:buChar char="§"/>
            </a:pPr>
            <a:endParaRPr lang="en-IN" dirty="0"/>
          </a:p>
        </p:txBody>
      </p:sp>
      <p:sp>
        <p:nvSpPr>
          <p:cNvPr id="6" name="Rectangle 5">
            <a:extLst>
              <a:ext uri="{FF2B5EF4-FFF2-40B4-BE49-F238E27FC236}">
                <a16:creationId xmlns:a16="http://schemas.microsoft.com/office/drawing/2014/main" id="{FBABFBBC-78A2-76BB-9B6B-EC18CCF6DCB8}"/>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3F949372-4EA4-6388-2859-1A50469E0906}"/>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4513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0A119C-9735-3340-A77B-F770215A18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978C0-3CF1-AB36-621C-898E3B47520F}"/>
              </a:ext>
            </a:extLst>
          </p:cNvPr>
          <p:cNvSpPr>
            <a:spLocks noGrp="1"/>
          </p:cNvSpPr>
          <p:nvPr>
            <p:ph idx="4294967295"/>
          </p:nvPr>
        </p:nvSpPr>
        <p:spPr>
          <a:xfrm>
            <a:off x="0" y="1554163"/>
            <a:ext cx="9696450" cy="4381500"/>
          </a:xfrm>
        </p:spPr>
        <p:txBody>
          <a:bodyPr>
            <a:noAutofit/>
          </a:bodyPr>
          <a:lstStyle/>
          <a:p>
            <a:pPr marL="0" indent="0">
              <a:buClr>
                <a:schemeClr val="tx1"/>
              </a:buClr>
              <a:buSzPct val="100000"/>
              <a:buNone/>
            </a:pPr>
            <a:endParaRPr lang="en-US" dirty="0"/>
          </a:p>
          <a:p>
            <a:pPr marL="0" indent="0">
              <a:buClr>
                <a:schemeClr val="tx1"/>
              </a:buClr>
              <a:buSzPct val="100000"/>
              <a:buNone/>
            </a:pPr>
            <a:endParaRPr lang="en-US" dirty="0"/>
          </a:p>
        </p:txBody>
      </p:sp>
      <p:sp>
        <p:nvSpPr>
          <p:cNvPr id="6" name="Rectangle 5">
            <a:extLst>
              <a:ext uri="{FF2B5EF4-FFF2-40B4-BE49-F238E27FC236}">
                <a16:creationId xmlns:a16="http://schemas.microsoft.com/office/drawing/2014/main" id="{D5F9A014-E28D-4E2C-9B4F-6B037FE883C8}"/>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pic>
        <p:nvPicPr>
          <p:cNvPr id="16" name="Picture 15">
            <a:extLst>
              <a:ext uri="{FF2B5EF4-FFF2-40B4-BE49-F238E27FC236}">
                <a16:creationId xmlns:a16="http://schemas.microsoft.com/office/drawing/2014/main" id="{316A194B-89B0-B26D-8E16-FB61DB20E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78" y="317577"/>
            <a:ext cx="10020072" cy="5442140"/>
          </a:xfrm>
          <a:prstGeom prst="rect">
            <a:avLst/>
          </a:prstGeom>
        </p:spPr>
      </p:pic>
    </p:spTree>
    <p:extLst>
      <p:ext uri="{BB962C8B-B14F-4D97-AF65-F5344CB8AC3E}">
        <p14:creationId xmlns:p14="http://schemas.microsoft.com/office/powerpoint/2010/main" val="190033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258DE-857C-D60E-0AEF-D03EDBD9A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8C324B-1B86-7491-0F6C-334037FA1478}"/>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sz="4800" b="1" spc="600" dirty="0">
                <a:solidFill>
                  <a:srgbClr val="D59292"/>
                </a:solidFill>
                <a:latin typeface="Arial Rounded MT Bold" panose="020F0704030504030204" pitchFamily="34" charset="0"/>
              </a:rPr>
              <a:t>   </a:t>
            </a:r>
            <a:r>
              <a:rPr lang="en-IN" sz="4800" b="1" spc="300" dirty="0">
                <a:solidFill>
                  <a:srgbClr val="ECDCBE"/>
                </a:solidFill>
                <a:latin typeface="Arial Rounded MT Bold" panose="020F0704030504030204" pitchFamily="34" charset="0"/>
              </a:rPr>
              <a:t>INTRODUCTION</a:t>
            </a:r>
          </a:p>
        </p:txBody>
      </p:sp>
      <p:sp>
        <p:nvSpPr>
          <p:cNvPr id="3" name="Content Placeholder 2">
            <a:extLst>
              <a:ext uri="{FF2B5EF4-FFF2-40B4-BE49-F238E27FC236}">
                <a16:creationId xmlns:a16="http://schemas.microsoft.com/office/drawing/2014/main" id="{0B74B32D-C9B9-9442-A771-56FE5D26F5AC}"/>
              </a:ext>
            </a:extLst>
          </p:cNvPr>
          <p:cNvSpPr>
            <a:spLocks noGrp="1"/>
          </p:cNvSpPr>
          <p:nvPr>
            <p:ph idx="1"/>
          </p:nvPr>
        </p:nvSpPr>
        <p:spPr>
          <a:xfrm>
            <a:off x="754967" y="1746668"/>
            <a:ext cx="5268027" cy="3964225"/>
          </a:xfrm>
        </p:spPr>
        <p:txBody>
          <a:bodyPr>
            <a:noAutofit/>
          </a:bodyPr>
          <a:lstStyle/>
          <a:p>
            <a:pPr>
              <a:buClr>
                <a:schemeClr val="tx1">
                  <a:lumMod val="95000"/>
                  <a:lumOff val="5000"/>
                </a:schemeClr>
              </a:buClr>
              <a:buSzPct val="100000"/>
            </a:pPr>
            <a:r>
              <a:rPr lang="en-US" dirty="0"/>
              <a:t>Laptops are essential in today's digital era, with prices varying based on brand, specifications, and market trends.</a:t>
            </a:r>
          </a:p>
          <a:p>
            <a:pPr>
              <a:buClr>
                <a:schemeClr val="tx1">
                  <a:lumMod val="95000"/>
                  <a:lumOff val="5000"/>
                </a:schemeClr>
              </a:buClr>
              <a:buSzPct val="100000"/>
            </a:pPr>
            <a:r>
              <a:rPr lang="en-US" dirty="0"/>
              <a:t> Understanding the factors that influence laptop pricing can help consumers make informed purchasing decisions and assist businesses in optimizing pricing strategies.</a:t>
            </a:r>
          </a:p>
          <a:p>
            <a:pPr>
              <a:buClr>
                <a:schemeClr val="tx1">
                  <a:lumMod val="95000"/>
                  <a:lumOff val="5000"/>
                </a:schemeClr>
              </a:buClr>
              <a:buSzPct val="100000"/>
            </a:pPr>
            <a:r>
              <a:rPr lang="en-US" dirty="0"/>
              <a:t>By identifying the most influential features affecting laptop prices, this analysis provides valuable insights into pricing trends, budget-friendly options, and premium laptop categories, helping both buyers and sellers in the market</a:t>
            </a:r>
          </a:p>
          <a:p>
            <a:pPr>
              <a:buClr>
                <a:schemeClr val="tx1"/>
              </a:buClr>
              <a:buSzPct val="100000"/>
              <a:buFont typeface="Wingdings" panose="05000000000000000000" pitchFamily="2" charset="2"/>
              <a:buChar char="§"/>
            </a:pPr>
            <a:endParaRPr lang="en-US" sz="2000" dirty="0"/>
          </a:p>
        </p:txBody>
      </p:sp>
      <p:sp>
        <p:nvSpPr>
          <p:cNvPr id="6" name="Rectangle 5">
            <a:extLst>
              <a:ext uri="{FF2B5EF4-FFF2-40B4-BE49-F238E27FC236}">
                <a16:creationId xmlns:a16="http://schemas.microsoft.com/office/drawing/2014/main" id="{364C5814-89E5-833D-9906-97F21C0AAE34}"/>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BC6C0D74-4E78-4499-9112-47309DB4554D}"/>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06BE5C8B-73D8-95C9-F359-288949E6F31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7224684" y="1746668"/>
            <a:ext cx="3624291" cy="3624291"/>
          </a:xfrm>
          <a:prstGeom prst="rect">
            <a:avLst/>
          </a:prstGeom>
        </p:spPr>
      </p:pic>
    </p:spTree>
    <p:extLst>
      <p:ext uri="{BB962C8B-B14F-4D97-AF65-F5344CB8AC3E}">
        <p14:creationId xmlns:p14="http://schemas.microsoft.com/office/powerpoint/2010/main" val="223767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F80C62-25BD-0FA0-4E1F-BD28BDFC2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4FA9-395B-E28C-44A0-3B3505CC8D1C}"/>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sz="4800" b="1" spc="600" dirty="0">
                <a:solidFill>
                  <a:srgbClr val="ECDCBE"/>
                </a:solidFill>
                <a:latin typeface="Arial Rounded MT Bold" panose="020F0704030504030204" pitchFamily="34" charset="0"/>
              </a:rPr>
              <a:t>   PROBLEM</a:t>
            </a:r>
            <a:r>
              <a:rPr lang="en-IN" sz="4800" b="1" spc="600" dirty="0">
                <a:solidFill>
                  <a:srgbClr val="AB9F91"/>
                </a:solidFill>
                <a:latin typeface="Arial Rounded MT Bold" panose="020F0704030504030204" pitchFamily="34" charset="0"/>
              </a:rPr>
              <a:t> </a:t>
            </a:r>
            <a:r>
              <a:rPr lang="en-IN" sz="4800" b="1" spc="600" dirty="0">
                <a:solidFill>
                  <a:schemeClr val="bg1">
                    <a:lumMod val="85000"/>
                  </a:schemeClr>
                </a:solidFill>
                <a:latin typeface="Arial Rounded MT Bold" panose="020F0704030504030204" pitchFamily="34" charset="0"/>
              </a:rPr>
              <a:t>STATEMENT</a:t>
            </a:r>
          </a:p>
        </p:txBody>
      </p:sp>
      <p:sp>
        <p:nvSpPr>
          <p:cNvPr id="3" name="Content Placeholder 2">
            <a:extLst>
              <a:ext uri="{FF2B5EF4-FFF2-40B4-BE49-F238E27FC236}">
                <a16:creationId xmlns:a16="http://schemas.microsoft.com/office/drawing/2014/main" id="{AFD84CD3-1204-0342-35AD-5924951DAC55}"/>
              </a:ext>
            </a:extLst>
          </p:cNvPr>
          <p:cNvSpPr>
            <a:spLocks noGrp="1"/>
          </p:cNvSpPr>
          <p:nvPr>
            <p:ph idx="1"/>
          </p:nvPr>
        </p:nvSpPr>
        <p:spPr>
          <a:xfrm>
            <a:off x="820671" y="1724243"/>
            <a:ext cx="5555511" cy="3648075"/>
          </a:xfrm>
        </p:spPr>
        <p:txBody>
          <a:bodyPr/>
          <a:lstStyle/>
          <a:p>
            <a:pPr>
              <a:buClr>
                <a:schemeClr val="tx1"/>
              </a:buClr>
              <a:buSzPct val="100000"/>
              <a:buFont typeface="Wingdings" panose="05000000000000000000" pitchFamily="2" charset="2"/>
              <a:buChar char="§"/>
            </a:pPr>
            <a:r>
              <a:rPr lang="en-US" dirty="0"/>
              <a:t>The laptop market offers a wide range of options with varying specifications and prices, making it challenging for consumers to make informed purchasing decisions.</a:t>
            </a:r>
          </a:p>
          <a:p>
            <a:pPr>
              <a:buClr>
                <a:schemeClr val="tx1"/>
              </a:buClr>
              <a:buSzPct val="100000"/>
              <a:buFont typeface="Wingdings" panose="05000000000000000000" pitchFamily="2" charset="2"/>
              <a:buChar char="§"/>
            </a:pPr>
            <a:r>
              <a:rPr lang="en-US" dirty="0"/>
              <a:t>This project aims to analyze laptop prices based on key factors such as Company, processor, RAM, storage, and other features. </a:t>
            </a:r>
          </a:p>
          <a:p>
            <a:pPr>
              <a:buClr>
                <a:schemeClr val="tx1"/>
              </a:buClr>
              <a:buSzPct val="100000"/>
              <a:buFont typeface="Wingdings" panose="05000000000000000000" pitchFamily="2" charset="2"/>
              <a:buChar char="§"/>
            </a:pPr>
            <a:r>
              <a:rPr lang="en-US" dirty="0"/>
              <a:t>By leveraging data analysis techniques, the goal is to identify price trends, correlations, and insights to help buyers and sellers understand pricing dynamics in the market.</a:t>
            </a:r>
            <a:endParaRPr lang="en-IN" dirty="0"/>
          </a:p>
        </p:txBody>
      </p:sp>
      <p:sp>
        <p:nvSpPr>
          <p:cNvPr id="6" name="Rectangle 5">
            <a:extLst>
              <a:ext uri="{FF2B5EF4-FFF2-40B4-BE49-F238E27FC236}">
                <a16:creationId xmlns:a16="http://schemas.microsoft.com/office/drawing/2014/main" id="{FA487136-74F6-37BA-434D-7A5316BFE98A}"/>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pic>
        <p:nvPicPr>
          <p:cNvPr id="10" name="Picture 9">
            <a:extLst>
              <a:ext uri="{FF2B5EF4-FFF2-40B4-BE49-F238E27FC236}">
                <a16:creationId xmlns:a16="http://schemas.microsoft.com/office/drawing/2014/main" id="{8E4F23E5-EFDA-15CF-AB6B-3E22A87F976D}"/>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425461" y="1830387"/>
            <a:ext cx="4737839" cy="3895725"/>
          </a:xfrm>
          <a:prstGeom prst="rect">
            <a:avLst/>
          </a:prstGeom>
        </p:spPr>
      </p:pic>
      <p:sp>
        <p:nvSpPr>
          <p:cNvPr id="11" name="Flowchart: Delay 10">
            <a:extLst>
              <a:ext uri="{FF2B5EF4-FFF2-40B4-BE49-F238E27FC236}">
                <a16:creationId xmlns:a16="http://schemas.microsoft.com/office/drawing/2014/main" id="{108A9B7A-F0C2-B963-3DA6-23685FC18F2D}"/>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279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33A65E-D62A-4EA2-A230-8DF9E88ED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CBCEC-EE80-CBB9-7D2D-551681264CD3}"/>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sz="4800" b="1" spc="600" dirty="0">
                <a:solidFill>
                  <a:srgbClr val="AB9F91"/>
                </a:solidFill>
                <a:latin typeface="Arial Rounded MT Bold" panose="020F0704030504030204" pitchFamily="34" charset="0"/>
              </a:rPr>
              <a:t>   </a:t>
            </a:r>
            <a:r>
              <a:rPr lang="en-IN" b="1" spc="300" dirty="0">
                <a:solidFill>
                  <a:srgbClr val="ECDCBE"/>
                </a:solidFill>
                <a:latin typeface="Arial Rounded MT Bold" panose="020F0704030504030204" pitchFamily="34" charset="0"/>
              </a:rPr>
              <a:t>DATASET</a:t>
            </a:r>
          </a:p>
        </p:txBody>
      </p:sp>
      <p:sp>
        <p:nvSpPr>
          <p:cNvPr id="3" name="Content Placeholder 2">
            <a:extLst>
              <a:ext uri="{FF2B5EF4-FFF2-40B4-BE49-F238E27FC236}">
                <a16:creationId xmlns:a16="http://schemas.microsoft.com/office/drawing/2014/main" id="{00EF2B25-D066-64AB-706C-263961629F1B}"/>
              </a:ext>
            </a:extLst>
          </p:cNvPr>
          <p:cNvSpPr>
            <a:spLocks noGrp="1"/>
          </p:cNvSpPr>
          <p:nvPr>
            <p:ph idx="1"/>
          </p:nvPr>
        </p:nvSpPr>
        <p:spPr>
          <a:xfrm>
            <a:off x="850900" y="1746251"/>
            <a:ext cx="10140950" cy="4121150"/>
          </a:xfrm>
        </p:spPr>
        <p:txBody>
          <a:bodyPr>
            <a:normAutofit/>
          </a:bodyPr>
          <a:lstStyle/>
          <a:p>
            <a:pPr>
              <a:buClr>
                <a:schemeClr val="tx1"/>
              </a:buClr>
              <a:buSzPct val="100000"/>
              <a:buFont typeface="Wingdings" panose="05000000000000000000" pitchFamily="2" charset="2"/>
              <a:buChar char="§"/>
            </a:pPr>
            <a:r>
              <a:rPr lang="en-US" sz="1600" dirty="0"/>
              <a:t>This analysis utilized a well-structured </a:t>
            </a:r>
            <a:r>
              <a:rPr kumimoji="0" lang="en-US" altLang="en-US" sz="1600" b="1" i="0" u="none" strike="noStrike" cap="none" normalizeH="0" baseline="0" dirty="0">
                <a:ln>
                  <a:noFill/>
                </a:ln>
                <a:solidFill>
                  <a:schemeClr val="accent1">
                    <a:lumMod val="25000"/>
                  </a:schemeClr>
                </a:solidFill>
                <a:effectLst/>
                <a:hlinkClick r:id="rId2">
                  <a:extLst>
                    <a:ext uri="{A12FA001-AC4F-418D-AE19-62706E023703}">
                      <ahyp:hlinkClr xmlns:ahyp="http://schemas.microsoft.com/office/drawing/2018/hyperlinkcolor" val="tx"/>
                    </a:ext>
                  </a:extLst>
                </a:hlinkClick>
              </a:rPr>
              <a:t>dataset</a:t>
            </a:r>
            <a:r>
              <a:rPr lang="en-US" altLang="en-US" sz="1600" b="1" dirty="0">
                <a:solidFill>
                  <a:schemeClr val="accent1">
                    <a:lumMod val="25000"/>
                  </a:schemeClr>
                </a:solidFill>
              </a:rPr>
              <a:t> </a:t>
            </a:r>
            <a:r>
              <a:rPr lang="en-US" sz="1600" dirty="0"/>
              <a:t>that enhances our project's accuracy and insights by providing clean, relevant, and comprehensive data for analysis.</a:t>
            </a:r>
          </a:p>
          <a:p>
            <a:pPr>
              <a:buClr>
                <a:schemeClr val="tx1"/>
              </a:buClr>
              <a:buSzPct val="100000"/>
              <a:buFont typeface="Wingdings" panose="05000000000000000000" pitchFamily="2" charset="2"/>
              <a:buChar char="§"/>
            </a:pPr>
            <a:r>
              <a:rPr kumimoji="0" lang="en-US" altLang="en-US" sz="1600" b="0" i="0" u="none" strike="noStrike" cap="none" normalizeH="0" baseline="0" dirty="0">
                <a:ln>
                  <a:noFill/>
                </a:ln>
                <a:solidFill>
                  <a:schemeClr val="tx1"/>
                </a:solidFill>
                <a:effectLst/>
              </a:rPr>
              <a:t>It helps analyze pricing trends, brand comparisons, and feature impact on cost. This dataset is ideal for data visualization, statistical analysis, and predictive modeling.</a:t>
            </a:r>
            <a:endParaRPr lang="en-US" sz="1600" dirty="0"/>
          </a:p>
          <a:p>
            <a:pPr marL="0" indent="0">
              <a:buClr>
                <a:schemeClr val="tx1"/>
              </a:buClr>
              <a:buSzPct val="100000"/>
              <a:buNone/>
            </a:pPr>
            <a:endParaRPr lang="en-US" dirty="0"/>
          </a:p>
          <a:p>
            <a:pPr>
              <a:buClr>
                <a:schemeClr val="tx1"/>
              </a:buClr>
              <a:buSzPct val="100000"/>
              <a:buFont typeface="Wingdings" panose="05000000000000000000" pitchFamily="2" charset="2"/>
              <a:buChar char="§"/>
            </a:pPr>
            <a:endParaRPr lang="en-US" dirty="0"/>
          </a:p>
          <a:p>
            <a:pPr marL="0" indent="0">
              <a:buClr>
                <a:schemeClr val="tx1"/>
              </a:buClr>
              <a:buSzPct val="100000"/>
              <a:buNone/>
            </a:pPr>
            <a:endParaRPr lang="en-US" dirty="0"/>
          </a:p>
          <a:p>
            <a:pPr>
              <a:buClr>
                <a:schemeClr val="tx1"/>
              </a:buClr>
              <a:buSzPct val="100000"/>
              <a:buFont typeface="Wingdings" panose="05000000000000000000" pitchFamily="2" charset="2"/>
              <a:buChar char="§"/>
            </a:pPr>
            <a:endParaRPr lang="en-US" dirty="0"/>
          </a:p>
        </p:txBody>
      </p:sp>
      <p:sp>
        <p:nvSpPr>
          <p:cNvPr id="6" name="Rectangle 5">
            <a:extLst>
              <a:ext uri="{FF2B5EF4-FFF2-40B4-BE49-F238E27FC236}">
                <a16:creationId xmlns:a16="http://schemas.microsoft.com/office/drawing/2014/main" id="{3B215CBA-3DB5-D5B6-67FE-49B141356925}"/>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61871D43-C6EF-119C-3D67-337CC354ABF1}"/>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CA1CF5C-5874-3B34-2172-5B20770ACEA6}"/>
              </a:ext>
            </a:extLst>
          </p:cNvPr>
          <p:cNvPicPr>
            <a:picLocks noChangeAspect="1"/>
          </p:cNvPicPr>
          <p:nvPr/>
        </p:nvPicPr>
        <p:blipFill>
          <a:blip r:embed="rId3">
            <a:extLst>
              <a:ext uri="{28A0092B-C50C-407E-A947-70E740481C1C}">
                <a14:useLocalDpi xmlns:a14="http://schemas.microsoft.com/office/drawing/2010/main" val="0"/>
              </a:ext>
            </a:extLst>
          </a:blip>
          <a:srcRect l="1197" t="6817" r="320" b="26362"/>
          <a:stretch/>
        </p:blipFill>
        <p:spPr>
          <a:xfrm>
            <a:off x="953374" y="3429000"/>
            <a:ext cx="9823450" cy="1816100"/>
          </a:xfrm>
          <a:prstGeom prst="rect">
            <a:avLst/>
          </a:prstGeom>
          <a:ln>
            <a:solidFill>
              <a:schemeClr val="tx1">
                <a:lumMod val="75000"/>
                <a:lumOff val="25000"/>
              </a:schemeClr>
            </a:solidFill>
          </a:ln>
        </p:spPr>
      </p:pic>
    </p:spTree>
    <p:extLst>
      <p:ext uri="{BB962C8B-B14F-4D97-AF65-F5344CB8AC3E}">
        <p14:creationId xmlns:p14="http://schemas.microsoft.com/office/powerpoint/2010/main" val="258851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C27299-CB6C-658C-900B-395FF2F39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9A78A-264B-1E05-9E94-8C917B78C808}"/>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nSpc>
                <a:spcPct val="100000"/>
              </a:lnSpc>
            </a:pPr>
            <a:r>
              <a:rPr lang="en-IN" b="1" spc="300" dirty="0">
                <a:solidFill>
                  <a:srgbClr val="ECDCBE"/>
                </a:solidFill>
                <a:latin typeface="Arial Rounded MT Bold" panose="020F0704030504030204" pitchFamily="34" charset="0"/>
              </a:rPr>
              <a:t>    UNDERSTANDING OF DATA</a:t>
            </a:r>
          </a:p>
        </p:txBody>
      </p:sp>
      <p:sp>
        <p:nvSpPr>
          <p:cNvPr id="3" name="Content Placeholder 2">
            <a:extLst>
              <a:ext uri="{FF2B5EF4-FFF2-40B4-BE49-F238E27FC236}">
                <a16:creationId xmlns:a16="http://schemas.microsoft.com/office/drawing/2014/main" id="{A73D19B3-F5E1-C495-06EB-7E16267D4C92}"/>
              </a:ext>
            </a:extLst>
          </p:cNvPr>
          <p:cNvSpPr>
            <a:spLocks noGrp="1"/>
          </p:cNvSpPr>
          <p:nvPr>
            <p:ph idx="1"/>
          </p:nvPr>
        </p:nvSpPr>
        <p:spPr>
          <a:xfrm>
            <a:off x="850900" y="1555751"/>
            <a:ext cx="6883400" cy="1536700"/>
          </a:xfrm>
        </p:spPr>
        <p:txBody>
          <a:bodyPr>
            <a:normAutofit fontScale="92500"/>
          </a:bodyPr>
          <a:lstStyle/>
          <a:p>
            <a:pPr marL="0" indent="0">
              <a:buClr>
                <a:schemeClr val="tx1"/>
              </a:buClr>
              <a:buSzPct val="100000"/>
              <a:buNone/>
            </a:pPr>
            <a:r>
              <a:rPr lang="en-US" sz="2600" dirty="0">
                <a:latin typeface="+mj-lt"/>
                <a:ea typeface="Segoe UI Black" panose="020B0A02040204020203" pitchFamily="34" charset="0"/>
              </a:rPr>
              <a:t>Let’s start working on our dataset by</a:t>
            </a:r>
          </a:p>
          <a:p>
            <a:pPr marL="342900" indent="-342900">
              <a:buClr>
                <a:schemeClr val="tx1"/>
              </a:buClr>
              <a:buSzPct val="100000"/>
              <a:buFont typeface="+mj-lt"/>
              <a:buAutoNum type="arabicPeriod"/>
            </a:pPr>
            <a:r>
              <a:rPr lang="en-US" sz="2000" dirty="0">
                <a:latin typeface="Arial Rounded MT Bold" panose="020F0704030504030204" pitchFamily="34" charset="0"/>
              </a:rPr>
              <a:t>Importing the required libraries for data manipulation.</a:t>
            </a:r>
          </a:p>
          <a:p>
            <a:pPr marL="342900" indent="-342900">
              <a:buClr>
                <a:schemeClr val="tx1"/>
              </a:buClr>
              <a:buSzPct val="100000"/>
              <a:buFont typeface="+mj-lt"/>
              <a:buAutoNum type="arabicPeriod"/>
            </a:pPr>
            <a:r>
              <a:rPr lang="en-US" sz="2000" dirty="0">
                <a:latin typeface="Arial Rounded MT Bold" panose="020F0704030504030204" pitchFamily="34" charset="0"/>
              </a:rPr>
              <a:t>Loading the dataset using Pandas.</a:t>
            </a:r>
          </a:p>
          <a:p>
            <a:pPr marL="0" indent="0">
              <a:buClr>
                <a:schemeClr val="tx1"/>
              </a:buClr>
              <a:buSzPct val="100000"/>
              <a:buNone/>
            </a:pPr>
            <a:endParaRPr lang="en-US" dirty="0"/>
          </a:p>
          <a:p>
            <a:pPr marL="342900" indent="-342900">
              <a:buClr>
                <a:schemeClr val="tx1"/>
              </a:buClr>
              <a:buSzPct val="100000"/>
              <a:buFont typeface="+mj-lt"/>
              <a:buAutoNum type="arabicPeriod"/>
            </a:pPr>
            <a:endParaRPr lang="en-US" dirty="0"/>
          </a:p>
          <a:p>
            <a:pPr marL="342900" indent="-342900">
              <a:buClr>
                <a:schemeClr val="tx1"/>
              </a:buClr>
              <a:buSzPct val="100000"/>
              <a:buFont typeface="+mj-lt"/>
              <a:buAutoNum type="arabicPeriod"/>
            </a:pPr>
            <a:endParaRPr lang="en-US" dirty="0"/>
          </a:p>
          <a:p>
            <a:pPr marL="0" indent="0">
              <a:buClr>
                <a:schemeClr val="tx1"/>
              </a:buClr>
              <a:buSzPct val="100000"/>
              <a:buNone/>
            </a:pPr>
            <a:endParaRPr lang="en-US" dirty="0"/>
          </a:p>
          <a:p>
            <a:pPr>
              <a:buClr>
                <a:schemeClr val="tx1"/>
              </a:buClr>
              <a:buSzPct val="100000"/>
              <a:buFont typeface="Wingdings" panose="05000000000000000000" pitchFamily="2" charset="2"/>
              <a:buChar char="§"/>
            </a:pPr>
            <a:endParaRPr lang="en-US" dirty="0"/>
          </a:p>
          <a:p>
            <a:pPr>
              <a:buClr>
                <a:schemeClr val="tx1"/>
              </a:buClr>
              <a:buSzPct val="100000"/>
              <a:buFont typeface="Wingdings" panose="05000000000000000000" pitchFamily="2" charset="2"/>
              <a:buChar char="§"/>
            </a:pPr>
            <a:endParaRPr lang="en-US" dirty="0"/>
          </a:p>
          <a:p>
            <a:pPr>
              <a:buClr>
                <a:schemeClr val="tx1"/>
              </a:buClr>
              <a:buSzPct val="100000"/>
              <a:buFont typeface="Wingdings" panose="05000000000000000000" pitchFamily="2" charset="2"/>
              <a:buChar char="§"/>
            </a:pPr>
            <a:endParaRPr lang="en-US" dirty="0"/>
          </a:p>
          <a:p>
            <a:pPr>
              <a:buClr>
                <a:schemeClr val="tx1"/>
              </a:buClr>
              <a:buSzPct val="100000"/>
              <a:buFont typeface="Wingdings" panose="05000000000000000000" pitchFamily="2" charset="2"/>
              <a:buChar char="§"/>
            </a:pPr>
            <a:endParaRPr lang="en-US" dirty="0"/>
          </a:p>
          <a:p>
            <a:pPr>
              <a:buClr>
                <a:schemeClr val="tx1"/>
              </a:buClr>
              <a:buSzPct val="100000"/>
              <a:buFont typeface="Wingdings" panose="05000000000000000000" pitchFamily="2" charset="2"/>
              <a:buChar char="§"/>
            </a:pPr>
            <a:endParaRPr lang="en-US" dirty="0"/>
          </a:p>
        </p:txBody>
      </p:sp>
      <p:sp>
        <p:nvSpPr>
          <p:cNvPr id="6" name="Rectangle 5">
            <a:extLst>
              <a:ext uri="{FF2B5EF4-FFF2-40B4-BE49-F238E27FC236}">
                <a16:creationId xmlns:a16="http://schemas.microsoft.com/office/drawing/2014/main" id="{BB58A3B0-EE62-FAF0-4F1B-89BD3F98CF35}"/>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5ECE2365-C712-30FB-E749-3BB36113A8A8}"/>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A957868C-3E2F-E9C4-0565-FDFC6D74976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29670" r="474" b="3043"/>
          <a:stretch/>
        </p:blipFill>
        <p:spPr>
          <a:xfrm>
            <a:off x="1009650" y="3238505"/>
            <a:ext cx="9791700" cy="2241545"/>
          </a:xfrm>
          <a:prstGeom prst="rect">
            <a:avLst/>
          </a:prstGeom>
          <a:ln>
            <a:solidFill>
              <a:schemeClr val="tx1">
                <a:lumMod val="75000"/>
                <a:lumOff val="25000"/>
              </a:schemeClr>
            </a:solidFill>
          </a:ln>
        </p:spPr>
      </p:pic>
      <p:pic>
        <p:nvPicPr>
          <p:cNvPr id="18" name="Picture 17">
            <a:extLst>
              <a:ext uri="{FF2B5EF4-FFF2-40B4-BE49-F238E27FC236}">
                <a16:creationId xmlns:a16="http://schemas.microsoft.com/office/drawing/2014/main" id="{B6A2F32F-5F85-EB41-A428-A14CF50DDF2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39" r="75409" b="71609"/>
          <a:stretch/>
        </p:blipFill>
        <p:spPr>
          <a:xfrm>
            <a:off x="8121650" y="1719905"/>
            <a:ext cx="2679700" cy="1208392"/>
          </a:xfrm>
          <a:prstGeom prst="rect">
            <a:avLst/>
          </a:prstGeom>
          <a:ln>
            <a:solidFill>
              <a:schemeClr val="tx1">
                <a:lumMod val="75000"/>
                <a:lumOff val="25000"/>
              </a:schemeClr>
            </a:solidFill>
          </a:ln>
        </p:spPr>
      </p:pic>
    </p:spTree>
    <p:extLst>
      <p:ext uri="{BB962C8B-B14F-4D97-AF65-F5344CB8AC3E}">
        <p14:creationId xmlns:p14="http://schemas.microsoft.com/office/powerpoint/2010/main" val="3809977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194BCD-EB85-421D-ADE5-E7F9D9D87AE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63CA666-7AC4-9838-EE94-5D47BB1CF9B3}"/>
              </a:ext>
            </a:extLst>
          </p:cNvPr>
          <p:cNvSpPr txBox="1"/>
          <p:nvPr/>
        </p:nvSpPr>
        <p:spPr>
          <a:xfrm>
            <a:off x="882650" y="833569"/>
            <a:ext cx="8464549" cy="400110"/>
          </a:xfrm>
          <a:prstGeom prst="rect">
            <a:avLst/>
          </a:prstGeom>
          <a:noFill/>
        </p:spPr>
        <p:txBody>
          <a:bodyPr wrap="square" rtlCol="0" anchor="ctr">
            <a:spAutoFit/>
          </a:bodyPr>
          <a:lstStyle/>
          <a:p>
            <a:pPr marL="342900" indent="-342900">
              <a:buFont typeface="+mj-lt"/>
              <a:buAutoNum type="arabicPeriod" startAt="3"/>
            </a:pPr>
            <a:r>
              <a:rPr lang="en-IN" sz="2000" dirty="0">
                <a:latin typeface="Arial Rounded MT Bold" panose="020F0704030504030204" pitchFamily="34" charset="0"/>
              </a:rPr>
              <a:t>Data Preprocessing </a:t>
            </a:r>
          </a:p>
        </p:txBody>
      </p:sp>
      <p:sp>
        <p:nvSpPr>
          <p:cNvPr id="9" name="TextBox 8">
            <a:extLst>
              <a:ext uri="{FF2B5EF4-FFF2-40B4-BE49-F238E27FC236}">
                <a16:creationId xmlns:a16="http://schemas.microsoft.com/office/drawing/2014/main" id="{4F100F66-09CB-C4CB-05B7-8585E0063DF2}"/>
              </a:ext>
            </a:extLst>
          </p:cNvPr>
          <p:cNvSpPr txBox="1"/>
          <p:nvPr/>
        </p:nvSpPr>
        <p:spPr>
          <a:xfrm>
            <a:off x="1025535" y="1322808"/>
            <a:ext cx="8724882" cy="646331"/>
          </a:xfrm>
          <a:prstGeom prst="rect">
            <a:avLst/>
          </a:prstGeom>
          <a:noFill/>
        </p:spPr>
        <p:txBody>
          <a:bodyPr wrap="square" rtlCol="0">
            <a:spAutoFit/>
          </a:bodyPr>
          <a:lstStyle/>
          <a:p>
            <a:pPr marL="285750" indent="-285750">
              <a:buFont typeface="Arial" panose="020B0604020202020204" pitchFamily="34" charset="0"/>
              <a:buChar char="•"/>
            </a:pPr>
            <a:r>
              <a:rPr lang="en-IN" sz="1800" dirty="0"/>
              <a:t>Let’s take a quick basic understanding of data like shape, info and check if we have any null values.</a:t>
            </a:r>
            <a:endParaRPr lang="en-IN" dirty="0"/>
          </a:p>
        </p:txBody>
      </p:sp>
      <p:pic>
        <p:nvPicPr>
          <p:cNvPr id="11" name="Picture 10">
            <a:extLst>
              <a:ext uri="{FF2B5EF4-FFF2-40B4-BE49-F238E27FC236}">
                <a16:creationId xmlns:a16="http://schemas.microsoft.com/office/drawing/2014/main" id="{086D6511-0A4C-3FAF-D102-A018F6CC8E88}"/>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 t="-72" r="57560" b="90084"/>
          <a:stretch/>
        </p:blipFill>
        <p:spPr>
          <a:xfrm>
            <a:off x="1025535" y="2253712"/>
            <a:ext cx="4181465" cy="564173"/>
          </a:xfrm>
          <a:prstGeom prst="rect">
            <a:avLst/>
          </a:prstGeom>
          <a:ln>
            <a:solidFill>
              <a:schemeClr val="tx1">
                <a:lumMod val="75000"/>
                <a:lumOff val="25000"/>
              </a:schemeClr>
            </a:solidFill>
          </a:ln>
        </p:spPr>
      </p:pic>
      <p:sp>
        <p:nvSpPr>
          <p:cNvPr id="14" name="TextBox 13">
            <a:extLst>
              <a:ext uri="{FF2B5EF4-FFF2-40B4-BE49-F238E27FC236}">
                <a16:creationId xmlns:a16="http://schemas.microsoft.com/office/drawing/2014/main" id="{FE5C0118-DD95-C4D9-76CD-D6607DB80FC1}"/>
              </a:ext>
            </a:extLst>
          </p:cNvPr>
          <p:cNvSpPr txBox="1"/>
          <p:nvPr/>
        </p:nvSpPr>
        <p:spPr>
          <a:xfrm>
            <a:off x="1025535" y="2849742"/>
            <a:ext cx="4286232" cy="584775"/>
          </a:xfrm>
          <a:prstGeom prst="rect">
            <a:avLst/>
          </a:prstGeom>
          <a:noFill/>
        </p:spPr>
        <p:txBody>
          <a:bodyPr wrap="square" rtlCol="0">
            <a:spAutoFit/>
          </a:bodyPr>
          <a:lstStyle/>
          <a:p>
            <a:r>
              <a:rPr lang="en-IN" sz="1600" dirty="0"/>
              <a:t>we can see that there are 1275 rows and 23 columns</a:t>
            </a:r>
          </a:p>
        </p:txBody>
      </p:sp>
      <p:pic>
        <p:nvPicPr>
          <p:cNvPr id="15" name="Picture 14">
            <a:extLst>
              <a:ext uri="{FF2B5EF4-FFF2-40B4-BE49-F238E27FC236}">
                <a16:creationId xmlns:a16="http://schemas.microsoft.com/office/drawing/2014/main" id="{EA4BDD7E-031E-485B-5748-77C728BD7DBD}"/>
              </a:ext>
            </a:extLst>
          </p:cNvPr>
          <p:cNvPicPr>
            <a:picLocks noChangeAspect="1"/>
          </p:cNvPicPr>
          <p:nvPr/>
        </p:nvPicPr>
        <p:blipFill>
          <a:blip r:embed="rId2">
            <a:graysc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485" t="11232" r="57559" b="84193"/>
          <a:stretch/>
        </p:blipFill>
        <p:spPr>
          <a:xfrm>
            <a:off x="1025534" y="3508639"/>
            <a:ext cx="4181457" cy="279213"/>
          </a:xfrm>
          <a:prstGeom prst="rect">
            <a:avLst/>
          </a:prstGeom>
          <a:ln>
            <a:solidFill>
              <a:schemeClr val="tx1">
                <a:lumMod val="75000"/>
                <a:lumOff val="25000"/>
              </a:schemeClr>
            </a:solidFill>
          </a:ln>
        </p:spPr>
      </p:pic>
      <p:pic>
        <p:nvPicPr>
          <p:cNvPr id="17" name="Picture 16">
            <a:extLst>
              <a:ext uri="{FF2B5EF4-FFF2-40B4-BE49-F238E27FC236}">
                <a16:creationId xmlns:a16="http://schemas.microsoft.com/office/drawing/2014/main" id="{3A1B7210-1951-7DF8-C524-C8F6EF728E71}"/>
              </a:ext>
            </a:extLst>
          </p:cNvPr>
          <p:cNvPicPr>
            <a:picLocks noChangeAspect="1"/>
          </p:cNvPicPr>
          <p:nvPr/>
        </p:nvPicPr>
        <p:blipFill>
          <a:blip r:embed="rId4">
            <a:extLst>
              <a:ext uri="{28A0092B-C50C-407E-A947-70E740481C1C}">
                <a14:useLocalDpi xmlns:a14="http://schemas.microsoft.com/office/drawing/2010/main" val="0"/>
              </a:ext>
            </a:extLst>
          </a:blip>
          <a:srcRect t="6610" r="32109"/>
          <a:stretch/>
        </p:blipFill>
        <p:spPr>
          <a:xfrm>
            <a:off x="6169035" y="2540501"/>
            <a:ext cx="4330800" cy="2276009"/>
          </a:xfrm>
          <a:prstGeom prst="rect">
            <a:avLst/>
          </a:prstGeom>
          <a:ln>
            <a:solidFill>
              <a:schemeClr val="tx1">
                <a:lumMod val="75000"/>
                <a:lumOff val="25000"/>
              </a:schemeClr>
            </a:solidFill>
          </a:ln>
        </p:spPr>
      </p:pic>
      <p:cxnSp>
        <p:nvCxnSpPr>
          <p:cNvPr id="19" name="Straight Connector 18">
            <a:extLst>
              <a:ext uri="{FF2B5EF4-FFF2-40B4-BE49-F238E27FC236}">
                <a16:creationId xmlns:a16="http://schemas.microsoft.com/office/drawing/2014/main" id="{D050CBD2-DC56-BA93-8C99-784B458344F3}"/>
              </a:ext>
            </a:extLst>
          </p:cNvPr>
          <p:cNvCxnSpPr>
            <a:cxnSpLocks/>
          </p:cNvCxnSpPr>
          <p:nvPr/>
        </p:nvCxnSpPr>
        <p:spPr>
          <a:xfrm>
            <a:off x="5734050" y="2228881"/>
            <a:ext cx="0" cy="3721069"/>
          </a:xfrm>
          <a:prstGeom prst="line">
            <a:avLst/>
          </a:prstGeom>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43D77288-8718-BE5F-8478-C609F2397773}"/>
              </a:ext>
            </a:extLst>
          </p:cNvPr>
          <p:cNvPicPr>
            <a:picLocks noChangeAspect="1"/>
          </p:cNvPicPr>
          <p:nvPr/>
        </p:nvPicPr>
        <p:blipFill>
          <a:blip r:embed="rId5">
            <a:extLst>
              <a:ext uri="{28A0092B-C50C-407E-A947-70E740481C1C}">
                <a14:useLocalDpi xmlns:a14="http://schemas.microsoft.com/office/drawing/2010/main" val="0"/>
              </a:ext>
            </a:extLst>
          </a:blip>
          <a:srcRect t="10327"/>
          <a:stretch/>
        </p:blipFill>
        <p:spPr>
          <a:xfrm>
            <a:off x="1025536" y="4291104"/>
            <a:ext cx="4181456" cy="1586759"/>
          </a:xfrm>
          <a:prstGeom prst="rect">
            <a:avLst/>
          </a:prstGeom>
          <a:ln>
            <a:solidFill>
              <a:schemeClr val="tx1">
                <a:lumMod val="75000"/>
                <a:lumOff val="25000"/>
              </a:schemeClr>
            </a:solidFill>
          </a:ln>
        </p:spPr>
      </p:pic>
      <p:pic>
        <p:nvPicPr>
          <p:cNvPr id="22" name="Picture 21">
            <a:extLst>
              <a:ext uri="{FF2B5EF4-FFF2-40B4-BE49-F238E27FC236}">
                <a16:creationId xmlns:a16="http://schemas.microsoft.com/office/drawing/2014/main" id="{EB3BF1D1-679D-3159-AA5A-A8C4518E8B2F}"/>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r="53154" b="90360"/>
          <a:stretch/>
        </p:blipFill>
        <p:spPr>
          <a:xfrm>
            <a:off x="1025536" y="4006380"/>
            <a:ext cx="4181462" cy="279212"/>
          </a:xfrm>
          <a:prstGeom prst="rect">
            <a:avLst/>
          </a:prstGeom>
          <a:ln>
            <a:solidFill>
              <a:schemeClr val="tx1">
                <a:lumMod val="75000"/>
                <a:lumOff val="25000"/>
              </a:schemeClr>
            </a:solidFill>
          </a:ln>
        </p:spPr>
      </p:pic>
      <p:sp>
        <p:nvSpPr>
          <p:cNvPr id="25" name="TextBox 24">
            <a:extLst>
              <a:ext uri="{FF2B5EF4-FFF2-40B4-BE49-F238E27FC236}">
                <a16:creationId xmlns:a16="http://schemas.microsoft.com/office/drawing/2014/main" id="{29B86FAB-936E-C77D-6CEE-4E72E0C8DCBB}"/>
              </a:ext>
            </a:extLst>
          </p:cNvPr>
          <p:cNvSpPr txBox="1"/>
          <p:nvPr/>
        </p:nvSpPr>
        <p:spPr>
          <a:xfrm>
            <a:off x="6156334" y="5063074"/>
            <a:ext cx="4330797" cy="584775"/>
          </a:xfrm>
          <a:prstGeom prst="rect">
            <a:avLst/>
          </a:prstGeom>
          <a:noFill/>
        </p:spPr>
        <p:txBody>
          <a:bodyPr wrap="square" rtlCol="0">
            <a:spAutoFit/>
          </a:bodyPr>
          <a:lstStyle/>
          <a:p>
            <a:r>
              <a:rPr lang="en-IN" sz="1600" dirty="0"/>
              <a:t>It is good that there are no null values in our dataset.</a:t>
            </a:r>
          </a:p>
        </p:txBody>
      </p:sp>
      <p:pic>
        <p:nvPicPr>
          <p:cNvPr id="26" name="Picture 25">
            <a:extLst>
              <a:ext uri="{FF2B5EF4-FFF2-40B4-BE49-F238E27FC236}">
                <a16:creationId xmlns:a16="http://schemas.microsoft.com/office/drawing/2014/main" id="{6903268C-A962-2CA6-746C-09E91718EFCB}"/>
              </a:ext>
            </a:extLst>
          </p:cNvPr>
          <p:cNvPicPr>
            <a:picLocks noChangeAspect="1"/>
          </p:cNvPicPr>
          <p:nvPr/>
        </p:nvPicPr>
        <p:blipFill>
          <a:blip r:embed="rId8">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l="1" t="877" r="61477" b="93382"/>
          <a:stretch/>
        </p:blipFill>
        <p:spPr>
          <a:xfrm>
            <a:off x="6169035" y="2293937"/>
            <a:ext cx="4330800" cy="246564"/>
          </a:xfrm>
          <a:prstGeom prst="rect">
            <a:avLst/>
          </a:prstGeom>
          <a:ln>
            <a:solidFill>
              <a:schemeClr val="tx1">
                <a:lumMod val="75000"/>
                <a:lumOff val="25000"/>
              </a:schemeClr>
            </a:solidFill>
          </a:ln>
        </p:spPr>
      </p:pic>
    </p:spTree>
    <p:extLst>
      <p:ext uri="{BB962C8B-B14F-4D97-AF65-F5344CB8AC3E}">
        <p14:creationId xmlns:p14="http://schemas.microsoft.com/office/powerpoint/2010/main" val="413014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FEB18A-110E-8A0A-0ECE-D004E461D457}"/>
            </a:ext>
          </a:extLst>
        </p:cNvPr>
        <p:cNvGrpSpPr/>
        <p:nvPr/>
      </p:nvGrpSpPr>
      <p:grpSpPr>
        <a:xfrm>
          <a:off x="0" y="0"/>
          <a:ext cx="0" cy="0"/>
          <a:chOff x="0" y="0"/>
          <a:chExt cx="0" cy="0"/>
        </a:xfrm>
      </p:grpSpPr>
      <p:sp>
        <p:nvSpPr>
          <p:cNvPr id="16" name="Oval 15">
            <a:extLst>
              <a:ext uri="{FF2B5EF4-FFF2-40B4-BE49-F238E27FC236}">
                <a16:creationId xmlns:a16="http://schemas.microsoft.com/office/drawing/2014/main" id="{0D34549D-580B-F0F0-7988-10F64C4A16D9}"/>
              </a:ext>
            </a:extLst>
          </p:cNvPr>
          <p:cNvSpPr/>
          <p:nvPr/>
        </p:nvSpPr>
        <p:spPr>
          <a:xfrm>
            <a:off x="1638300" y="4692650"/>
            <a:ext cx="1651000" cy="455612"/>
          </a:xfrm>
          <a:prstGeom prst="ellipse">
            <a:avLst/>
          </a:prstGeom>
          <a:ln>
            <a:solidFill>
              <a:schemeClr val="accent1">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CCCC637-FB2B-8FB4-55B6-84D64E63590F}"/>
              </a:ext>
            </a:extLst>
          </p:cNvPr>
          <p:cNvSpPr>
            <a:spLocks noGrp="1"/>
          </p:cNvSpPr>
          <p:nvPr>
            <p:ph type="title"/>
          </p:nvPr>
        </p:nvSpPr>
        <p:spPr>
          <a:xfrm>
            <a:off x="0" y="492127"/>
            <a:ext cx="10407650" cy="917570"/>
          </a:xfrm>
          <a:prstGeom prst="rect">
            <a:avLst/>
          </a:prstGeom>
          <a:solidFill>
            <a:schemeClr val="tx2">
              <a:lumMod val="75000"/>
              <a:lumOff val="25000"/>
            </a:schemeClr>
          </a:solidFill>
          <a:ln>
            <a:noFill/>
          </a:ln>
          <a:effectLst/>
        </p:spPr>
        <p:txBody>
          <a:bodyPr anchor="ctr">
            <a:normAutofit/>
          </a:bodyPr>
          <a:lstStyle/>
          <a:p>
            <a:pPr algn="ctr">
              <a:lnSpc>
                <a:spcPct val="100000"/>
              </a:lnSpc>
            </a:pPr>
            <a:r>
              <a:rPr lang="en-IN" b="1" spc="300" dirty="0">
                <a:solidFill>
                  <a:srgbClr val="ECDCBE"/>
                </a:solidFill>
                <a:latin typeface="Arial Rounded MT Bold" panose="020F0704030504030204" pitchFamily="34" charset="0"/>
              </a:rPr>
              <a:t>EXPLORATORY DATA ANALYSIS</a:t>
            </a:r>
          </a:p>
        </p:txBody>
      </p:sp>
      <p:sp>
        <p:nvSpPr>
          <p:cNvPr id="3" name="Content Placeholder 2">
            <a:extLst>
              <a:ext uri="{FF2B5EF4-FFF2-40B4-BE49-F238E27FC236}">
                <a16:creationId xmlns:a16="http://schemas.microsoft.com/office/drawing/2014/main" id="{D44F9BFF-D957-3142-4F47-E5E4844F044F}"/>
              </a:ext>
            </a:extLst>
          </p:cNvPr>
          <p:cNvSpPr>
            <a:spLocks noGrp="1"/>
          </p:cNvSpPr>
          <p:nvPr>
            <p:ph idx="1"/>
          </p:nvPr>
        </p:nvSpPr>
        <p:spPr>
          <a:xfrm>
            <a:off x="5111750" y="1665288"/>
            <a:ext cx="5920636" cy="3192462"/>
          </a:xfrm>
        </p:spPr>
        <p:txBody>
          <a:bodyPr>
            <a:normAutofit/>
          </a:bodyPr>
          <a:lstStyle/>
          <a:p>
            <a:pPr>
              <a:buClr>
                <a:schemeClr val="tx1"/>
              </a:buClr>
              <a:buSzPct val="100000"/>
              <a:buFont typeface="Wingdings" panose="05000000000000000000" pitchFamily="2" charset="2"/>
              <a:buChar char="§"/>
            </a:pPr>
            <a:r>
              <a:rPr lang="en-US" dirty="0"/>
              <a:t>Exploratory Data Analysis (EDA) involves understanding the dataset through statistical summaries, visualizations, and pattern detection.</a:t>
            </a:r>
          </a:p>
          <a:p>
            <a:pPr>
              <a:buClr>
                <a:schemeClr val="tx1"/>
              </a:buClr>
              <a:buSzPct val="100000"/>
              <a:buFont typeface="Wingdings" panose="05000000000000000000" pitchFamily="2" charset="2"/>
              <a:buChar char="§"/>
            </a:pPr>
            <a:r>
              <a:rPr lang="en-US" dirty="0"/>
              <a:t>It includes checking for missing values, analyzing distributions of price and specifications, identifying correlations between features, and detecting outliers.</a:t>
            </a:r>
          </a:p>
          <a:p>
            <a:pPr>
              <a:buClr>
                <a:schemeClr val="tx1"/>
              </a:buClr>
              <a:buSzPct val="100000"/>
              <a:buFont typeface="Wingdings" panose="05000000000000000000" pitchFamily="2" charset="2"/>
              <a:buChar char="§"/>
            </a:pPr>
            <a:r>
              <a:rPr lang="en-US" dirty="0"/>
              <a:t>EDA helps uncover insights like how different specifications impact laptop prices and guides further analysis or predictive modeling.</a:t>
            </a:r>
          </a:p>
          <a:p>
            <a:pPr marL="0" indent="0">
              <a:buClr>
                <a:schemeClr val="tx1"/>
              </a:buClr>
              <a:buSzPct val="100000"/>
              <a:buNone/>
            </a:pPr>
            <a:endParaRPr lang="en-IN" dirty="0"/>
          </a:p>
        </p:txBody>
      </p:sp>
      <p:sp>
        <p:nvSpPr>
          <p:cNvPr id="6" name="Rectangle 5">
            <a:extLst>
              <a:ext uri="{FF2B5EF4-FFF2-40B4-BE49-F238E27FC236}">
                <a16:creationId xmlns:a16="http://schemas.microsoft.com/office/drawing/2014/main" id="{B7D99C98-5578-3AC5-DB41-2E243D1B48B8}"/>
              </a:ext>
            </a:extLst>
          </p:cNvPr>
          <p:cNvSpPr/>
          <p:nvPr/>
        </p:nvSpPr>
        <p:spPr>
          <a:xfrm>
            <a:off x="0" y="6146800"/>
            <a:ext cx="11430000" cy="711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sp>
        <p:nvSpPr>
          <p:cNvPr id="11" name="Flowchart: Delay 10">
            <a:extLst>
              <a:ext uri="{FF2B5EF4-FFF2-40B4-BE49-F238E27FC236}">
                <a16:creationId xmlns:a16="http://schemas.microsoft.com/office/drawing/2014/main" id="{E0A7661B-AB46-16F5-D147-A79C20C71A18}"/>
              </a:ext>
            </a:extLst>
          </p:cNvPr>
          <p:cNvSpPr/>
          <p:nvPr/>
        </p:nvSpPr>
        <p:spPr>
          <a:xfrm>
            <a:off x="10407650" y="492127"/>
            <a:ext cx="882650" cy="917570"/>
          </a:xfrm>
          <a:prstGeom prst="flowChartDelay">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C12476AA-9F7F-3F05-703C-BA30835F399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73" t="10934" r="20866" b="3174"/>
          <a:stretch/>
        </p:blipFill>
        <p:spPr>
          <a:xfrm>
            <a:off x="366713" y="2139950"/>
            <a:ext cx="4745037" cy="3008312"/>
          </a:xfrm>
          <a:prstGeom prst="rect">
            <a:avLst/>
          </a:prstGeom>
        </p:spPr>
      </p:pic>
      <p:sp>
        <p:nvSpPr>
          <p:cNvPr id="17" name="TextBox 16">
            <a:extLst>
              <a:ext uri="{FF2B5EF4-FFF2-40B4-BE49-F238E27FC236}">
                <a16:creationId xmlns:a16="http://schemas.microsoft.com/office/drawing/2014/main" id="{AAF88178-BFD4-E57F-F9A3-66564C7843CE}"/>
              </a:ext>
            </a:extLst>
          </p:cNvPr>
          <p:cNvSpPr txBox="1"/>
          <p:nvPr/>
        </p:nvSpPr>
        <p:spPr>
          <a:xfrm>
            <a:off x="5111751" y="5040610"/>
            <a:ext cx="5920635" cy="923330"/>
          </a:xfrm>
          <a:prstGeom prst="rect">
            <a:avLst/>
          </a:prstGeom>
          <a:noFill/>
        </p:spPr>
        <p:txBody>
          <a:bodyPr wrap="square" rtlCol="0">
            <a:spAutoFit/>
          </a:bodyPr>
          <a:lstStyle/>
          <a:p>
            <a:r>
              <a:rPr lang="en-IN" dirty="0"/>
              <a:t>Let’s get started with analysing the data and then Visualization for better understanding.</a:t>
            </a:r>
          </a:p>
          <a:p>
            <a:endParaRPr lang="en-IN" dirty="0"/>
          </a:p>
        </p:txBody>
      </p:sp>
    </p:spTree>
    <p:extLst>
      <p:ext uri="{BB962C8B-B14F-4D97-AF65-F5344CB8AC3E}">
        <p14:creationId xmlns:p14="http://schemas.microsoft.com/office/powerpoint/2010/main" val="167905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C0546-2FAF-8074-091F-41D5C89C4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44888-43E2-E49F-8E22-827FDAD9F03E}"/>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1. Distribution of Price</a:t>
            </a:r>
          </a:p>
        </p:txBody>
      </p:sp>
      <p:pic>
        <p:nvPicPr>
          <p:cNvPr id="4" name="Content Placeholder 3">
            <a:extLst>
              <a:ext uri="{FF2B5EF4-FFF2-40B4-BE49-F238E27FC236}">
                <a16:creationId xmlns:a16="http://schemas.microsoft.com/office/drawing/2014/main" id="{DCD05DB2-F41F-1CD5-93F8-D6B21290B06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111" t="941" r="20142" b="90237"/>
          <a:stretch/>
        </p:blipFill>
        <p:spPr>
          <a:xfrm>
            <a:off x="1200151" y="2355850"/>
            <a:ext cx="4425949" cy="451333"/>
          </a:xfrm>
          <a:ln>
            <a:solidFill>
              <a:schemeClr val="tx1">
                <a:lumMod val="75000"/>
                <a:lumOff val="25000"/>
              </a:schemeClr>
            </a:solidFill>
          </a:ln>
        </p:spPr>
      </p:pic>
      <p:sp>
        <p:nvSpPr>
          <p:cNvPr id="9" name="TextBox 8">
            <a:extLst>
              <a:ext uri="{FF2B5EF4-FFF2-40B4-BE49-F238E27FC236}">
                <a16:creationId xmlns:a16="http://schemas.microsoft.com/office/drawing/2014/main" id="{6BE257C3-0C26-2CF5-285D-DC3D9EB4700D}"/>
              </a:ext>
            </a:extLst>
          </p:cNvPr>
          <p:cNvSpPr txBox="1"/>
          <p:nvPr/>
        </p:nvSpPr>
        <p:spPr>
          <a:xfrm>
            <a:off x="711939" y="1000720"/>
            <a:ext cx="10025911" cy="923330"/>
          </a:xfrm>
          <a:prstGeom prst="rect">
            <a:avLst/>
          </a:prstGeom>
          <a:noFill/>
        </p:spPr>
        <p:txBody>
          <a:bodyPr wrap="square" rtlCol="0">
            <a:spAutoFit/>
          </a:bodyPr>
          <a:lstStyle/>
          <a:p>
            <a:r>
              <a:rPr lang="en-IN" dirty="0"/>
              <a:t>For this dataset, we are taking price as our target column and we are going to compare remaining attributes with price. So, It’s very important to understand the ‘Price’ distribution.</a:t>
            </a:r>
          </a:p>
        </p:txBody>
      </p:sp>
      <p:sp>
        <p:nvSpPr>
          <p:cNvPr id="10" name="TextBox 9">
            <a:extLst>
              <a:ext uri="{FF2B5EF4-FFF2-40B4-BE49-F238E27FC236}">
                <a16:creationId xmlns:a16="http://schemas.microsoft.com/office/drawing/2014/main" id="{2BED0E71-A5E4-2E46-71ED-25F66AFDF290}"/>
              </a:ext>
            </a:extLst>
          </p:cNvPr>
          <p:cNvSpPr txBox="1"/>
          <p:nvPr/>
        </p:nvSpPr>
        <p:spPr>
          <a:xfrm>
            <a:off x="6019800" y="3456623"/>
            <a:ext cx="3676650" cy="1754326"/>
          </a:xfrm>
          <a:prstGeom prst="rect">
            <a:avLst/>
          </a:prstGeom>
          <a:noFill/>
        </p:spPr>
        <p:txBody>
          <a:bodyPr wrap="square" rtlCol="0">
            <a:spAutoFit/>
          </a:bodyPr>
          <a:lstStyle/>
          <a:p>
            <a:r>
              <a:rPr lang="en-IN" dirty="0"/>
              <a:t>We can see that </a:t>
            </a:r>
          </a:p>
          <a:p>
            <a:pPr marL="285750" indent="-285750">
              <a:buFont typeface="Arial" panose="020B0604020202020204" pitchFamily="34" charset="0"/>
              <a:buChar char="•"/>
            </a:pPr>
            <a:r>
              <a:rPr lang="en-IN" dirty="0"/>
              <a:t>Our target column right skewed.</a:t>
            </a:r>
          </a:p>
          <a:p>
            <a:pPr marL="285750" indent="-285750">
              <a:buFont typeface="Arial" panose="020B0604020202020204" pitchFamily="34" charset="0"/>
              <a:buChar char="•"/>
            </a:pPr>
            <a:r>
              <a:rPr lang="en-IN" dirty="0"/>
              <a:t>Low priced laptops are sold more than the branded ones. </a:t>
            </a:r>
          </a:p>
          <a:p>
            <a:pPr marL="285750" indent="-285750">
              <a:buFont typeface="Arial" panose="020B0604020202020204" pitchFamily="34" charset="0"/>
              <a:buChar char="•"/>
            </a:pPr>
            <a:r>
              <a:rPr lang="en-IN" dirty="0"/>
              <a:t>It is not normally distributed.</a:t>
            </a:r>
          </a:p>
        </p:txBody>
      </p:sp>
      <p:pic>
        <p:nvPicPr>
          <p:cNvPr id="11" name="Content Placeholder 3">
            <a:extLst>
              <a:ext uri="{FF2B5EF4-FFF2-40B4-BE49-F238E27FC236}">
                <a16:creationId xmlns:a16="http://schemas.microsoft.com/office/drawing/2014/main" id="{59557E5F-A513-C05F-E3ED-65EE6B2958F2}"/>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10881"/>
          <a:stretch/>
        </p:blipFill>
        <p:spPr>
          <a:xfrm>
            <a:off x="1200151" y="2927529"/>
            <a:ext cx="4425950" cy="3098621"/>
          </a:xfrm>
          <a:prstGeom prst="rect">
            <a:avLst/>
          </a:prstGeom>
          <a:ln>
            <a:solidFill>
              <a:schemeClr val="tx1">
                <a:lumMod val="75000"/>
                <a:lumOff val="25000"/>
              </a:schemeClr>
            </a:solidFill>
          </a:ln>
        </p:spPr>
      </p:pic>
    </p:spTree>
    <p:extLst>
      <p:ext uri="{BB962C8B-B14F-4D97-AF65-F5344CB8AC3E}">
        <p14:creationId xmlns:p14="http://schemas.microsoft.com/office/powerpoint/2010/main" val="281559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FDA6C-0310-5453-FF02-A1290FC1D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F3795-9BB7-7A87-F106-BEE010765E7E}"/>
              </a:ext>
            </a:extLst>
          </p:cNvPr>
          <p:cNvSpPr>
            <a:spLocks noGrp="1"/>
          </p:cNvSpPr>
          <p:nvPr>
            <p:ph type="title"/>
          </p:nvPr>
        </p:nvSpPr>
        <p:spPr>
          <a:xfrm>
            <a:off x="540489" y="311964"/>
            <a:ext cx="11314813" cy="639650"/>
          </a:xfrm>
        </p:spPr>
        <p:txBody>
          <a:bodyPr>
            <a:normAutofit/>
          </a:bodyPr>
          <a:lstStyle/>
          <a:p>
            <a:r>
              <a:rPr lang="en-IN" sz="2000" dirty="0">
                <a:latin typeface="Arial Rounded MT Bold" panose="020F0704030504030204" pitchFamily="34" charset="0"/>
              </a:rPr>
              <a:t>2. By Company and Type</a:t>
            </a:r>
            <a:endParaRPr lang="en-IN" sz="2000" dirty="0"/>
          </a:p>
        </p:txBody>
      </p:sp>
      <p:pic>
        <p:nvPicPr>
          <p:cNvPr id="6" name="Picture 5">
            <a:extLst>
              <a:ext uri="{FF2B5EF4-FFF2-40B4-BE49-F238E27FC236}">
                <a16:creationId xmlns:a16="http://schemas.microsoft.com/office/drawing/2014/main" id="{245E32F6-DDDC-81E3-ABEB-422F5FE7DE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60400" y="1111250"/>
            <a:ext cx="5162550" cy="3968750"/>
          </a:xfrm>
          <a:prstGeom prst="rect">
            <a:avLst/>
          </a:prstGeom>
          <a:ln>
            <a:solidFill>
              <a:schemeClr val="tx1">
                <a:lumMod val="75000"/>
                <a:lumOff val="25000"/>
              </a:schemeClr>
            </a:solidFill>
          </a:ln>
        </p:spPr>
      </p:pic>
      <p:pic>
        <p:nvPicPr>
          <p:cNvPr id="18" name="Content Placeholder 17">
            <a:extLst>
              <a:ext uri="{FF2B5EF4-FFF2-40B4-BE49-F238E27FC236}">
                <a16:creationId xmlns:a16="http://schemas.microsoft.com/office/drawing/2014/main" id="{17EAC719-A1E6-34B8-62C7-3CA59C66B2C2}"/>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540500" y="1111250"/>
            <a:ext cx="4132782" cy="3968750"/>
          </a:xfrm>
          <a:prstGeom prst="rect">
            <a:avLst/>
          </a:prstGeom>
          <a:ln>
            <a:solidFill>
              <a:schemeClr val="tx1">
                <a:lumMod val="75000"/>
                <a:lumOff val="25000"/>
              </a:schemeClr>
            </a:solidFill>
          </a:ln>
        </p:spPr>
      </p:pic>
      <p:cxnSp>
        <p:nvCxnSpPr>
          <p:cNvPr id="20" name="Straight Connector 19">
            <a:extLst>
              <a:ext uri="{FF2B5EF4-FFF2-40B4-BE49-F238E27FC236}">
                <a16:creationId xmlns:a16="http://schemas.microsoft.com/office/drawing/2014/main" id="{85714606-4C60-39F3-6871-4813A66715CD}"/>
              </a:ext>
            </a:extLst>
          </p:cNvPr>
          <p:cNvCxnSpPr>
            <a:cxnSpLocks/>
          </p:cNvCxnSpPr>
          <p:nvPr/>
        </p:nvCxnSpPr>
        <p:spPr>
          <a:xfrm>
            <a:off x="6159500" y="1111250"/>
            <a:ext cx="0" cy="5320447"/>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B73FDC0-28C8-7ACC-8DAE-917ECF4278C6}"/>
              </a:ext>
            </a:extLst>
          </p:cNvPr>
          <p:cNvSpPr txBox="1"/>
          <p:nvPr/>
        </p:nvSpPr>
        <p:spPr>
          <a:xfrm>
            <a:off x="660394" y="5441950"/>
            <a:ext cx="5162549" cy="830997"/>
          </a:xfrm>
          <a:prstGeom prst="rect">
            <a:avLst/>
          </a:prstGeom>
          <a:noFill/>
        </p:spPr>
        <p:txBody>
          <a:bodyPr wrap="square" rtlCol="0">
            <a:spAutoFit/>
          </a:bodyPr>
          <a:lstStyle/>
          <a:p>
            <a:r>
              <a:rPr lang="en-IN" sz="1600" dirty="0"/>
              <a:t>We can observe that most of the companies are budget-friendly while Razer, LG, MSI, Apple, Microsoft and Google are expensive.</a:t>
            </a:r>
          </a:p>
        </p:txBody>
      </p:sp>
      <p:sp>
        <p:nvSpPr>
          <p:cNvPr id="26" name="TextBox 25">
            <a:extLst>
              <a:ext uri="{FF2B5EF4-FFF2-40B4-BE49-F238E27FC236}">
                <a16:creationId xmlns:a16="http://schemas.microsoft.com/office/drawing/2014/main" id="{D14ACE4F-15DF-E401-112A-64F8F0848998}"/>
              </a:ext>
            </a:extLst>
          </p:cNvPr>
          <p:cNvSpPr txBox="1"/>
          <p:nvPr/>
        </p:nvSpPr>
        <p:spPr>
          <a:xfrm>
            <a:off x="6540500" y="5431135"/>
            <a:ext cx="4273549" cy="830997"/>
          </a:xfrm>
          <a:prstGeom prst="rect">
            <a:avLst/>
          </a:prstGeom>
          <a:noFill/>
        </p:spPr>
        <p:txBody>
          <a:bodyPr wrap="square">
            <a:spAutoFit/>
          </a:bodyPr>
          <a:lstStyle/>
          <a:p>
            <a:r>
              <a:rPr lang="en-IN" sz="1600" dirty="0"/>
              <a:t>From our data, we can conclude that many people prefer notebook and netbook as they are under budget range.</a:t>
            </a:r>
          </a:p>
        </p:txBody>
      </p:sp>
    </p:spTree>
    <p:extLst>
      <p:ext uri="{BB962C8B-B14F-4D97-AF65-F5344CB8AC3E}">
        <p14:creationId xmlns:p14="http://schemas.microsoft.com/office/powerpoint/2010/main" val="644724609"/>
      </p:ext>
    </p:extLst>
  </p:cSld>
  <p:clrMapOvr>
    <a:masterClrMapping/>
  </p:clrMapOvr>
</p:sld>
</file>

<file path=ppt/theme/theme1.xml><?xml version="1.0" encoding="utf-8"?>
<a:theme xmlns:a="http://schemas.openxmlformats.org/drawingml/2006/main" name="Vie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13349</TotalTime>
  <Words>944</Words>
  <Application>Microsoft Office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Rounded MT Bold</vt:lpstr>
      <vt:lpstr>Calibri</vt:lpstr>
      <vt:lpstr>Century Schoolbook</vt:lpstr>
      <vt:lpstr>Segoe UI Black</vt:lpstr>
      <vt:lpstr>Wingdings</vt:lpstr>
      <vt:lpstr>Wingdings 2</vt:lpstr>
      <vt:lpstr>View</vt:lpstr>
      <vt:lpstr>Laptop Price Analysis</vt:lpstr>
      <vt:lpstr>   INTRODUCTION</vt:lpstr>
      <vt:lpstr>   PROBLEM STATEMENT</vt:lpstr>
      <vt:lpstr>   DATASET</vt:lpstr>
      <vt:lpstr>    UNDERSTANDING OF DATA</vt:lpstr>
      <vt:lpstr>PowerPoint Presentation</vt:lpstr>
      <vt:lpstr>EXPLORATORY DATA ANALYSIS</vt:lpstr>
      <vt:lpstr>1. Distribution of Price</vt:lpstr>
      <vt:lpstr>2. By Company and Type</vt:lpstr>
      <vt:lpstr>3. Does the price vary with RAM and laptop size?</vt:lpstr>
      <vt:lpstr>4. By Touchscreen Type</vt:lpstr>
      <vt:lpstr>5. Processor and Graphics Processing Unit</vt:lpstr>
      <vt:lpstr>6. Operating System</vt:lpstr>
      <vt:lpstr>7. Price comparison with Storage Type</vt:lpstr>
      <vt:lpstr>Correlation</vt:lpstr>
      <vt:lpstr>   MODEL SELECTION</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Teja Dhanenkula</dc:creator>
  <cp:lastModifiedBy>Teja Dhanenkula</cp:lastModifiedBy>
  <cp:revision>2</cp:revision>
  <dcterms:created xsi:type="dcterms:W3CDTF">2025-02-20T20:43:32Z</dcterms:created>
  <dcterms:modified xsi:type="dcterms:W3CDTF">2025-03-14T17:33:55Z</dcterms:modified>
</cp:coreProperties>
</file>